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94" r:id="rId4"/>
    <p:sldId id="295" r:id="rId5"/>
    <p:sldId id="296" r:id="rId6"/>
    <p:sldId id="297" r:id="rId7"/>
    <p:sldId id="298" r:id="rId8"/>
    <p:sldId id="299" r:id="rId9"/>
    <p:sldId id="300" r:id="rId10"/>
    <p:sldId id="301" r:id="rId11"/>
    <p:sldId id="302" r:id="rId12"/>
    <p:sldId id="258" r:id="rId13"/>
    <p:sldId id="259" r:id="rId14"/>
    <p:sldId id="260" r:id="rId15"/>
    <p:sldId id="261" r:id="rId16"/>
    <p:sldId id="262" r:id="rId17"/>
    <p:sldId id="263" r:id="rId18"/>
    <p:sldId id="264" r:id="rId19"/>
    <p:sldId id="283" r:id="rId20"/>
    <p:sldId id="284" r:id="rId21"/>
    <p:sldId id="285" r:id="rId22"/>
    <p:sldId id="303" r:id="rId23"/>
    <p:sldId id="286" r:id="rId24"/>
    <p:sldId id="304" r:id="rId25"/>
    <p:sldId id="265" r:id="rId26"/>
    <p:sldId id="266" r:id="rId27"/>
    <p:sldId id="282" r:id="rId28"/>
    <p:sldId id="268" r:id="rId29"/>
    <p:sldId id="281" r:id="rId30"/>
    <p:sldId id="269" r:id="rId31"/>
    <p:sldId id="280" r:id="rId32"/>
    <p:sldId id="270" r:id="rId33"/>
    <p:sldId id="278" r:id="rId34"/>
    <p:sldId id="279" r:id="rId35"/>
    <p:sldId id="271" r:id="rId36"/>
    <p:sldId id="272" r:id="rId37"/>
    <p:sldId id="273" r:id="rId38"/>
    <p:sldId id="274" r:id="rId39"/>
    <p:sldId id="275" r:id="rId40"/>
    <p:sldId id="287" r:id="rId41"/>
    <p:sldId id="288" r:id="rId42"/>
    <p:sldId id="289" r:id="rId43"/>
    <p:sldId id="290" r:id="rId44"/>
    <p:sldId id="291" r:id="rId45"/>
    <p:sldId id="292" r:id="rId46"/>
    <p:sldId id="293" r:id="rId47"/>
    <p:sldId id="27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B4470A-830A-41AD-AA94-1BAED06271B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3989482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4470A-830A-41AD-AA94-1BAED06271B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159706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4470A-830A-41AD-AA94-1BAED06271B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3599879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4470A-830A-41AD-AA94-1BAED06271B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239858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B4470A-830A-41AD-AA94-1BAED06271B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1492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B4470A-830A-41AD-AA94-1BAED06271B8}"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79088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B4470A-830A-41AD-AA94-1BAED06271B8}"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132883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B4470A-830A-41AD-AA94-1BAED06271B8}"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123894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4470A-830A-41AD-AA94-1BAED06271B8}"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82686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4470A-830A-41AD-AA94-1BAED06271B8}"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171760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4470A-830A-41AD-AA94-1BAED06271B8}"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57125-DB96-4CFD-8E35-941C3980B518}" type="slidenum">
              <a:rPr lang="en-US" smtClean="0"/>
              <a:t>‹#›</a:t>
            </a:fld>
            <a:endParaRPr lang="en-US"/>
          </a:p>
        </p:txBody>
      </p:sp>
    </p:spTree>
    <p:extLst>
      <p:ext uri="{BB962C8B-B14F-4D97-AF65-F5344CB8AC3E}">
        <p14:creationId xmlns:p14="http://schemas.microsoft.com/office/powerpoint/2010/main" val="143126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4470A-830A-41AD-AA94-1BAED06271B8}" type="datetimeFigureOut">
              <a:rPr lang="en-US" smtClean="0"/>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57125-DB96-4CFD-8E35-941C3980B518}" type="slidenum">
              <a:rPr lang="en-US" smtClean="0"/>
              <a:t>‹#›</a:t>
            </a:fld>
            <a:endParaRPr lang="en-US"/>
          </a:p>
        </p:txBody>
      </p:sp>
    </p:spTree>
    <p:extLst>
      <p:ext uri="{BB962C8B-B14F-4D97-AF65-F5344CB8AC3E}">
        <p14:creationId xmlns:p14="http://schemas.microsoft.com/office/powerpoint/2010/main" val="2979430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 Id="rId5" Type="http://schemas.openxmlformats.org/officeDocument/2006/relationships/image" Target="../media/image7.jpg"/><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livius.org/sources/content/acts-of-the-scillitan-martyrs/#2" TargetMode="External"/><Relationship Id="rId2" Type="http://schemas.openxmlformats.org/officeDocument/2006/relationships/hyperlink" Target="https://www.livius.org/sources/content/acts-of-the-scillitan-martyrs/#1" TargetMode="External"/><Relationship Id="rId1" Type="http://schemas.openxmlformats.org/officeDocument/2006/relationships/slideLayout" Target="../slideLayouts/slideLayout2.xml"/><Relationship Id="rId4" Type="http://schemas.openxmlformats.org/officeDocument/2006/relationships/hyperlink" Target="https://www.livius.org/sources/content/acts-of-the-scillitan-martyrs/#3"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livius.org/sources/content/acts-of-the-scillitan-martyrs/#5" TargetMode="External"/><Relationship Id="rId2" Type="http://schemas.openxmlformats.org/officeDocument/2006/relationships/hyperlink" Target="https://www.livius.org/sources/content/acts-of-the-scillitan-martyrs/#4" TargetMode="External"/><Relationship Id="rId1" Type="http://schemas.openxmlformats.org/officeDocument/2006/relationships/slideLayout" Target="../slideLayouts/slideLayout2.xml"/><Relationship Id="rId4" Type="http://schemas.openxmlformats.org/officeDocument/2006/relationships/hyperlink" Target="https://www.livius.org/sources/content/acts-of-the-scillitan-martyrs/#6"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livius.org/sources/content/acts-of-the-scillitan-martyrs/#8" TargetMode="External"/><Relationship Id="rId2" Type="http://schemas.openxmlformats.org/officeDocument/2006/relationships/hyperlink" Target="https://www.livius.org/sources/content/acts-of-the-scillitan-martyrs/#7"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livius.org/sources/content/acts-of-the-scillitan-martyrs/#10" TargetMode="External"/><Relationship Id="rId2" Type="http://schemas.openxmlformats.org/officeDocument/2006/relationships/hyperlink" Target="https://www.livius.org/sources/content/acts-of-the-scillitan-martyrs/#9"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livius.org/sources/content/acts-of-the-scillitan-martyrs/#12" TargetMode="External"/><Relationship Id="rId2" Type="http://schemas.openxmlformats.org/officeDocument/2006/relationships/hyperlink" Target="https://www.livius.org/sources/content/acts-of-the-scillitan-martyrs/#11" TargetMode="External"/><Relationship Id="rId1" Type="http://schemas.openxmlformats.org/officeDocument/2006/relationships/slideLayout" Target="../slideLayouts/slideLayout2.xml"/><Relationship Id="rId4" Type="http://schemas.openxmlformats.org/officeDocument/2006/relationships/hyperlink" Target="https://www.livius.org/sources/content/acts-of-the-scillitan-martyrs/#13"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livius.org/sources/content/acts-of-the-scillitan-martyrs/#15" TargetMode="External"/><Relationship Id="rId2" Type="http://schemas.openxmlformats.org/officeDocument/2006/relationships/hyperlink" Target="https://www.livius.org/sources/content/acts-of-the-scillitan-martyrs/#14"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livius.org/articles/concept/herald/" TargetMode="External"/><Relationship Id="rId2" Type="http://schemas.openxmlformats.org/officeDocument/2006/relationships/hyperlink" Target="https://www.livius.org/sources/content/acts-of-the-scillitan-martyrs/#16" TargetMode="External"/><Relationship Id="rId1" Type="http://schemas.openxmlformats.org/officeDocument/2006/relationships/slideLayout" Target="../slideLayouts/slideLayout2.xml"/><Relationship Id="rId4" Type="http://schemas.openxmlformats.org/officeDocument/2006/relationships/hyperlink" Target="https://www.livius.org/sources/content/acts-of-the-scillitan-martyrs/#17"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a:t>
            </a:r>
            <a:r>
              <a:rPr lang="en-US" baseline="30000" dirty="0"/>
              <a:t>nd</a:t>
            </a:r>
            <a:r>
              <a:rPr lang="en-US" dirty="0"/>
              <a:t> and 3</a:t>
            </a:r>
            <a:r>
              <a:rPr lang="en-US" baseline="30000" dirty="0"/>
              <a:t>rd</a:t>
            </a:r>
            <a:r>
              <a:rPr lang="en-US" dirty="0"/>
              <a:t> Century – Age of the Apologists and Heresiologists (150 to 250 AD)</a:t>
            </a:r>
          </a:p>
        </p:txBody>
      </p:sp>
      <p:sp>
        <p:nvSpPr>
          <p:cNvPr id="3" name="Subtitle 2"/>
          <p:cNvSpPr>
            <a:spLocks noGrp="1"/>
          </p:cNvSpPr>
          <p:nvPr>
            <p:ph type="subTitle" idx="1"/>
          </p:nvPr>
        </p:nvSpPr>
        <p:spPr/>
        <p:txBody>
          <a:bodyPr/>
          <a:lstStyle/>
          <a:p>
            <a:r>
              <a:rPr lang="en-US" smtClean="0"/>
              <a:t>Session 2</a:t>
            </a:r>
            <a:endParaRPr lang="en-US" dirty="0"/>
          </a:p>
        </p:txBody>
      </p:sp>
    </p:spTree>
    <p:extLst>
      <p:ext uri="{BB962C8B-B14F-4D97-AF65-F5344CB8AC3E}">
        <p14:creationId xmlns:p14="http://schemas.microsoft.com/office/powerpoint/2010/main" val="2925835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Key Events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Bar </a:t>
            </a:r>
            <a:r>
              <a:rPr lang="en-US" dirty="0" err="1" smtClean="0"/>
              <a:t>Kokhba</a:t>
            </a:r>
            <a:r>
              <a:rPr lang="en-US" dirty="0" smtClean="0"/>
              <a:t> revolt of 132-135 is the final straw for Rome in dealing with the Jews </a:t>
            </a:r>
          </a:p>
          <a:p>
            <a:r>
              <a:rPr lang="en-US" dirty="0" smtClean="0"/>
              <a:t>Hadrian defeats the revolt and removes the Jews from Jerusalem and turns Jerusalem into a pagan city named after himself (his full name) </a:t>
            </a:r>
            <a:r>
              <a:rPr lang="en-US" dirty="0" err="1" smtClean="0"/>
              <a:t>Aelia</a:t>
            </a:r>
            <a:r>
              <a:rPr lang="en-US" dirty="0" smtClean="0"/>
              <a:t> </a:t>
            </a:r>
            <a:r>
              <a:rPr lang="en-US" dirty="0" err="1" smtClean="0"/>
              <a:t>Capitolina</a:t>
            </a:r>
            <a:r>
              <a:rPr lang="en-US" dirty="0" smtClean="0"/>
              <a:t>. </a:t>
            </a:r>
          </a:p>
          <a:p>
            <a:r>
              <a:rPr lang="en-US" dirty="0" smtClean="0"/>
              <a:t>Christians maintain a presence in Jerusalem but the city is much diminished. Hadrian places pagan temples over the Christian sites (which ironically helps Helena, the mother of Constantine, locate the holy sites in the 4</a:t>
            </a:r>
            <a:r>
              <a:rPr lang="en-US" baseline="30000" dirty="0" smtClean="0"/>
              <a:t>th</a:t>
            </a:r>
            <a:r>
              <a:rPr lang="en-US" dirty="0" smtClean="0"/>
              <a:t> century where churches are then built)</a:t>
            </a:r>
          </a:p>
          <a:p>
            <a:r>
              <a:rPr lang="en-US" dirty="0" err="1" smtClean="0"/>
              <a:t>Marcion</a:t>
            </a:r>
            <a:r>
              <a:rPr lang="en-US" dirty="0" smtClean="0"/>
              <a:t> of Sinope becomes popular in Rome. Excommunicated in 144. </a:t>
            </a:r>
          </a:p>
          <a:p>
            <a:r>
              <a:rPr lang="en-US" dirty="0" smtClean="0"/>
              <a:t>Polycarp Martyred (155 AD)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5993" y="4637400"/>
            <a:ext cx="1724025" cy="2657475"/>
          </a:xfrm>
          <a:prstGeom prst="rect">
            <a:avLst/>
          </a:prstGeom>
        </p:spPr>
      </p:pic>
    </p:spTree>
    <p:extLst>
      <p:ext uri="{BB962C8B-B14F-4D97-AF65-F5344CB8AC3E}">
        <p14:creationId xmlns:p14="http://schemas.microsoft.com/office/powerpoint/2010/main" val="1519596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Places</a:t>
            </a:r>
            <a:endParaRPr lang="en-US" dirty="0"/>
          </a:p>
        </p:txBody>
      </p:sp>
      <p:sp>
        <p:nvSpPr>
          <p:cNvPr id="3" name="Content Placeholder 2"/>
          <p:cNvSpPr>
            <a:spLocks noGrp="1"/>
          </p:cNvSpPr>
          <p:nvPr>
            <p:ph idx="1"/>
          </p:nvPr>
        </p:nvSpPr>
        <p:spPr/>
        <p:txBody>
          <a:bodyPr/>
          <a:lstStyle/>
          <a:p>
            <a:r>
              <a:rPr lang="en-US" dirty="0" smtClean="0"/>
              <a:t>Jerusalem – but not for long</a:t>
            </a:r>
          </a:p>
          <a:p>
            <a:r>
              <a:rPr lang="en-US" dirty="0" smtClean="0"/>
              <a:t>Rome (Clement of Rome’s Epistles)</a:t>
            </a:r>
          </a:p>
          <a:p>
            <a:r>
              <a:rPr lang="en-US" dirty="0" smtClean="0"/>
              <a:t>Alexandria and North African Christianity (Epistle of Barnabas, </a:t>
            </a:r>
            <a:r>
              <a:rPr lang="en-US" dirty="0" err="1" smtClean="0"/>
              <a:t>Didache</a:t>
            </a:r>
            <a:r>
              <a:rPr lang="en-US" dirty="0" smtClean="0"/>
              <a:t>)</a:t>
            </a:r>
          </a:p>
          <a:p>
            <a:r>
              <a:rPr lang="en-US" dirty="0" smtClean="0"/>
              <a:t>Asia Minor (</a:t>
            </a:r>
            <a:r>
              <a:rPr lang="en-US" i="1" dirty="0" smtClean="0"/>
              <a:t>Letters </a:t>
            </a:r>
            <a:r>
              <a:rPr lang="en-US" dirty="0" smtClean="0"/>
              <a:t>of Ignatius of Antioch)</a:t>
            </a:r>
            <a:endParaRPr lang="en-US" dirty="0"/>
          </a:p>
        </p:txBody>
      </p:sp>
      <p:pic>
        <p:nvPicPr>
          <p:cNvPr id="4" name="Picture 2" descr="https://images.slideplayer.com/17/5356893/slides/slide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3338" y="3497580"/>
            <a:ext cx="4206241" cy="3154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44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lstStyle/>
          <a:p>
            <a:r>
              <a:rPr lang="en-US" dirty="0"/>
              <a:t>165-180 The </a:t>
            </a:r>
            <a:r>
              <a:rPr lang="en-US" dirty="0" err="1"/>
              <a:t>Antonine</a:t>
            </a:r>
            <a:r>
              <a:rPr lang="en-US" dirty="0"/>
              <a:t> Plague in Rome, aka Plague of Galen </a:t>
            </a:r>
            <a:endParaRPr lang="en-US" dirty="0" smtClean="0"/>
          </a:p>
          <a:p>
            <a:r>
              <a:rPr lang="en-US" dirty="0"/>
              <a:t>177-180 – Local Persecutions ensue during the reign of Marcus Aurelius who, at least initially, was friendly towards the Christians, but not so much later in his reign. </a:t>
            </a:r>
            <a:endParaRPr lang="en-US" dirty="0" smtClean="0"/>
          </a:p>
          <a:p>
            <a:r>
              <a:rPr lang="en-US" dirty="0" smtClean="0"/>
              <a:t>Persecutions in Lyon </a:t>
            </a:r>
            <a:r>
              <a:rPr lang="en-US" dirty="0"/>
              <a:t>and Vienna (</a:t>
            </a:r>
            <a:r>
              <a:rPr lang="en-US" dirty="0" err="1"/>
              <a:t>Vindobona</a:t>
            </a:r>
            <a:r>
              <a:rPr lang="en-US" dirty="0"/>
              <a:t>) (177</a:t>
            </a:r>
            <a:r>
              <a:rPr lang="en-US" dirty="0" smtClean="0"/>
              <a:t>)</a:t>
            </a:r>
            <a:endParaRPr lang="en-US" dirty="0"/>
          </a:p>
          <a:p>
            <a:r>
              <a:rPr lang="en-US" dirty="0" smtClean="0"/>
              <a:t>Alexandria</a:t>
            </a:r>
          </a:p>
          <a:p>
            <a:r>
              <a:rPr lang="en-US" dirty="0" err="1" smtClean="0"/>
              <a:t>Scili</a:t>
            </a:r>
            <a:r>
              <a:rPr lang="en-US" dirty="0" smtClean="0"/>
              <a:t> (180)</a:t>
            </a:r>
          </a:p>
          <a:p>
            <a:r>
              <a:rPr lang="en-US" dirty="0"/>
              <a:t>After the death of Marcus Aurelius which ends what we know as the </a:t>
            </a:r>
            <a:r>
              <a:rPr lang="en-US" i="1" dirty="0" err="1"/>
              <a:t>Pax</a:t>
            </a:r>
            <a:r>
              <a:rPr lang="en-US" i="1" dirty="0"/>
              <a:t> </a:t>
            </a:r>
            <a:r>
              <a:rPr lang="en-US" i="1" dirty="0" err="1"/>
              <a:t>Romana</a:t>
            </a:r>
            <a:r>
              <a:rPr lang="en-US" i="1" dirty="0"/>
              <a:t> </a:t>
            </a:r>
            <a:r>
              <a:rPr lang="en-US" dirty="0"/>
              <a:t>you have Commodus – think of the movie Gladiator </a:t>
            </a:r>
          </a:p>
        </p:txBody>
      </p:sp>
    </p:spTree>
    <p:extLst>
      <p:ext uri="{BB962C8B-B14F-4D97-AF65-F5344CB8AC3E}">
        <p14:creationId xmlns:p14="http://schemas.microsoft.com/office/powerpoint/2010/main" val="2701802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normAutofit/>
          </a:bodyPr>
          <a:lstStyle/>
          <a:p>
            <a:r>
              <a:rPr lang="en-US" dirty="0" smtClean="0"/>
              <a:t>192 Commodus assassinated</a:t>
            </a:r>
          </a:p>
          <a:p>
            <a:r>
              <a:rPr lang="en-US" dirty="0" smtClean="0"/>
              <a:t>5 emperors in rapid succession culminating in Severus (not Snape)</a:t>
            </a:r>
          </a:p>
          <a:p>
            <a:pPr lvl="1"/>
            <a:r>
              <a:rPr lang="en-US" dirty="0" smtClean="0"/>
              <a:t>What does this tell us about the Roman Empire at this time?</a:t>
            </a:r>
          </a:p>
          <a:p>
            <a:r>
              <a:rPr lang="en-US" dirty="0" smtClean="0"/>
              <a:t>Septimius Severus – sole emperor 197-211, new dynasty</a:t>
            </a:r>
          </a:p>
          <a:p>
            <a:pPr lvl="1"/>
            <a:r>
              <a:rPr lang="en-US" dirty="0"/>
              <a:t>He was originally from Africa, as was the Pope at the time of his rule – Pope </a:t>
            </a:r>
            <a:r>
              <a:rPr lang="en-US" dirty="0" smtClean="0"/>
              <a:t>Victor</a:t>
            </a:r>
          </a:p>
          <a:p>
            <a:pPr lvl="1"/>
            <a:r>
              <a:rPr lang="en-US" dirty="0" smtClean="0"/>
              <a:t>Forbids conversions to Christianity</a:t>
            </a:r>
          </a:p>
          <a:p>
            <a:r>
              <a:rPr lang="en-US" dirty="0" smtClean="0"/>
              <a:t> 235 one of the </a:t>
            </a:r>
            <a:r>
              <a:rPr lang="en-US" dirty="0" err="1" smtClean="0"/>
              <a:t>Severian</a:t>
            </a:r>
            <a:r>
              <a:rPr lang="en-US" dirty="0" smtClean="0"/>
              <a:t> emperors (Severus Alexander) is assassinated.</a:t>
            </a:r>
          </a:p>
        </p:txBody>
      </p:sp>
    </p:spTree>
    <p:extLst>
      <p:ext uri="{BB962C8B-B14F-4D97-AF65-F5344CB8AC3E}">
        <p14:creationId xmlns:p14="http://schemas.microsoft.com/office/powerpoint/2010/main" val="3683310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normAutofit lnSpcReduction="10000"/>
          </a:bodyPr>
          <a:lstStyle/>
          <a:p>
            <a:r>
              <a:rPr lang="en-US" dirty="0" smtClean="0"/>
              <a:t> Ushers in a period of chaos and uncertainty, with civil wars, political upheaval, economic unrest, and invasions from the barbarians. </a:t>
            </a:r>
          </a:p>
          <a:p>
            <a:r>
              <a:rPr lang="en-US" dirty="0" smtClean="0"/>
              <a:t>The empire is effectively split into East and West and is thrown into turmoil for the next 50 years. </a:t>
            </a:r>
          </a:p>
          <a:p>
            <a:r>
              <a:rPr lang="en-US" dirty="0" smtClean="0"/>
              <a:t>The Christians again become an easy scapegoat, although Christianity continues to grow and even begins building churches</a:t>
            </a:r>
          </a:p>
          <a:p>
            <a:r>
              <a:rPr lang="en-US" dirty="0" smtClean="0"/>
              <a:t>African Church especially vibrant. Egyptian church has over 1 million members; Carthage and Alexandria dominant theologically and spiritually.</a:t>
            </a:r>
          </a:p>
          <a:p>
            <a:r>
              <a:rPr lang="en-US" dirty="0" smtClean="0"/>
              <a:t>248 – 1000</a:t>
            </a:r>
            <a:r>
              <a:rPr lang="en-US" baseline="30000" dirty="0" smtClean="0"/>
              <a:t>th</a:t>
            </a:r>
            <a:r>
              <a:rPr lang="en-US" dirty="0" smtClean="0"/>
              <a:t> anniversary of founding of Rome</a:t>
            </a:r>
            <a:endParaRPr lang="en-US" dirty="0"/>
          </a:p>
        </p:txBody>
      </p:sp>
    </p:spTree>
    <p:extLst>
      <p:ext uri="{BB962C8B-B14F-4D97-AF65-F5344CB8AC3E}">
        <p14:creationId xmlns:p14="http://schemas.microsoft.com/office/powerpoint/2010/main" val="194360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lstStyle/>
          <a:p>
            <a:r>
              <a:rPr lang="en-US" dirty="0" err="1" smtClean="0"/>
              <a:t>Celsus</a:t>
            </a:r>
            <a:r>
              <a:rPr lang="en-US" dirty="0" smtClean="0"/>
              <a:t> writes </a:t>
            </a:r>
            <a:r>
              <a:rPr lang="en-US" i="1" dirty="0" smtClean="0"/>
              <a:t>On the True Doctrine (</a:t>
            </a:r>
            <a:r>
              <a:rPr lang="en-US" dirty="0" smtClean="0"/>
              <a:t>ca. 178 AD)</a:t>
            </a:r>
          </a:p>
          <a:p>
            <a:pPr lvl="1"/>
            <a:r>
              <a:rPr lang="en-US" dirty="0" smtClean="0"/>
              <a:t>Origen responds almost 70 years later with </a:t>
            </a:r>
            <a:r>
              <a:rPr lang="en-US" i="1" dirty="0" smtClean="0"/>
              <a:t>Contra Celsum </a:t>
            </a:r>
            <a:r>
              <a:rPr lang="en-US" dirty="0" smtClean="0"/>
              <a:t>(ca. 248)</a:t>
            </a:r>
          </a:p>
          <a:p>
            <a:r>
              <a:rPr lang="en-US" dirty="0" smtClean="0"/>
              <a:t>Porphyry writes </a:t>
            </a:r>
            <a:r>
              <a:rPr lang="en-US" i="1" dirty="0" smtClean="0"/>
              <a:t>Against the Christians </a:t>
            </a:r>
            <a:r>
              <a:rPr lang="en-US" dirty="0" smtClean="0"/>
              <a:t>(ca. 280 AD)_</a:t>
            </a:r>
            <a:endParaRPr lang="en-US" i="1" dirty="0" smtClean="0"/>
          </a:p>
          <a:p>
            <a:endParaRPr lang="en-US" i="1"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4158" y="3490373"/>
            <a:ext cx="2043684" cy="1021842"/>
          </a:xfrm>
          <a:prstGeom prst="rect">
            <a:avLst/>
          </a:prstGeom>
        </p:spPr>
      </p:pic>
    </p:spTree>
    <p:extLst>
      <p:ext uri="{BB962C8B-B14F-4D97-AF65-F5344CB8AC3E}">
        <p14:creationId xmlns:p14="http://schemas.microsoft.com/office/powerpoint/2010/main" val="139105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People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93565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People and Places</a:t>
            </a:r>
            <a:endParaRPr lang="en-US" dirty="0"/>
          </a:p>
        </p:txBody>
      </p:sp>
      <p:sp>
        <p:nvSpPr>
          <p:cNvPr id="3" name="Content Placeholder 2"/>
          <p:cNvSpPr>
            <a:spLocks noGrp="1"/>
          </p:cNvSpPr>
          <p:nvPr>
            <p:ph sz="half" idx="1"/>
          </p:nvPr>
        </p:nvSpPr>
        <p:spPr/>
        <p:txBody>
          <a:bodyPr>
            <a:normAutofit/>
          </a:bodyPr>
          <a:lstStyle/>
          <a:p>
            <a:r>
              <a:rPr lang="en-US" dirty="0" smtClean="0"/>
              <a:t>Apostolic Fathers</a:t>
            </a:r>
          </a:p>
          <a:p>
            <a:r>
              <a:rPr lang="en-US" dirty="0" smtClean="0"/>
              <a:t>Justin </a:t>
            </a:r>
            <a:r>
              <a:rPr lang="en-US" dirty="0"/>
              <a:t>Martyr (Rome</a:t>
            </a:r>
            <a:r>
              <a:rPr lang="en-US" dirty="0" smtClean="0"/>
              <a:t>)</a:t>
            </a:r>
          </a:p>
          <a:p>
            <a:r>
              <a:rPr lang="en-US" dirty="0" smtClean="0"/>
              <a:t>Pope Victor (189-99)</a:t>
            </a:r>
            <a:endParaRPr lang="en-US" dirty="0"/>
          </a:p>
          <a:p>
            <a:r>
              <a:rPr lang="en-US" dirty="0" smtClean="0"/>
              <a:t>Irenaeus </a:t>
            </a:r>
            <a:r>
              <a:rPr lang="en-US" dirty="0"/>
              <a:t>of Lyon</a:t>
            </a:r>
          </a:p>
          <a:p>
            <a:r>
              <a:rPr lang="en-US" dirty="0" smtClean="0"/>
              <a:t>Tertullian </a:t>
            </a:r>
            <a:r>
              <a:rPr lang="en-US" dirty="0"/>
              <a:t>of Carthage</a:t>
            </a:r>
          </a:p>
          <a:p>
            <a:endParaRPr lang="en-US" dirty="0"/>
          </a:p>
        </p:txBody>
      </p:sp>
      <p:sp>
        <p:nvSpPr>
          <p:cNvPr id="4" name="Content Placeholder 3"/>
          <p:cNvSpPr>
            <a:spLocks noGrp="1"/>
          </p:cNvSpPr>
          <p:nvPr>
            <p:ph sz="half" idx="2"/>
          </p:nvPr>
        </p:nvSpPr>
        <p:spPr/>
        <p:txBody>
          <a:bodyPr>
            <a:normAutofit/>
          </a:bodyPr>
          <a:lstStyle/>
          <a:p>
            <a:r>
              <a:rPr lang="en-US" dirty="0"/>
              <a:t>Dionysius of Alexandria</a:t>
            </a:r>
          </a:p>
          <a:p>
            <a:r>
              <a:rPr lang="en-US" dirty="0"/>
              <a:t>Dionysius of Rome</a:t>
            </a:r>
          </a:p>
          <a:p>
            <a:r>
              <a:rPr lang="en-US" dirty="0"/>
              <a:t>Hippolytus of Rome</a:t>
            </a:r>
          </a:p>
          <a:p>
            <a:r>
              <a:rPr lang="en-US" dirty="0"/>
              <a:t>Clement of Alexandria</a:t>
            </a:r>
          </a:p>
          <a:p>
            <a:r>
              <a:rPr lang="en-US" dirty="0"/>
              <a:t>Origen (Alexandria, then Caesarea)</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5646" y="4366743"/>
            <a:ext cx="1905000" cy="24003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771" y="4540250"/>
            <a:ext cx="1400175" cy="17716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4060" y="4366743"/>
            <a:ext cx="1952625" cy="234315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16077" y="4719403"/>
            <a:ext cx="2609850" cy="1752600"/>
          </a:xfrm>
          <a:prstGeom prst="rect">
            <a:avLst/>
          </a:prstGeom>
        </p:spPr>
      </p:pic>
    </p:spTree>
    <p:extLst>
      <p:ext uri="{BB962C8B-B14F-4D97-AF65-F5344CB8AC3E}">
        <p14:creationId xmlns:p14="http://schemas.microsoft.com/office/powerpoint/2010/main" val="1350030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Martyr (Rome 100-165 AD)</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Born in Flavia </a:t>
            </a:r>
            <a:r>
              <a:rPr lang="en-US" dirty="0" err="1" smtClean="0"/>
              <a:t>Neapolis</a:t>
            </a:r>
            <a:r>
              <a:rPr lang="en-US" dirty="0" smtClean="0"/>
              <a:t>, in Samaria, c. 114AD</a:t>
            </a:r>
          </a:p>
          <a:p>
            <a:r>
              <a:rPr lang="en-US" dirty="0" smtClean="0"/>
              <a:t>Family of Roman origin, and likely wealthy</a:t>
            </a:r>
          </a:p>
          <a:p>
            <a:r>
              <a:rPr lang="en-US" dirty="0" smtClean="0"/>
              <a:t>Travelled much, spreading the gospel</a:t>
            </a:r>
          </a:p>
          <a:p>
            <a:r>
              <a:rPr lang="en-US" dirty="0" smtClean="0"/>
              <a:t>Settled in Rome as a Christian teacher</a:t>
            </a:r>
          </a:p>
          <a:p>
            <a:r>
              <a:rPr lang="en-US" dirty="0" smtClean="0"/>
              <a:t>Lived in the reign of </a:t>
            </a:r>
            <a:r>
              <a:rPr lang="en-US" dirty="0" err="1" smtClean="0"/>
              <a:t>Antoninus</a:t>
            </a:r>
            <a:r>
              <a:rPr lang="en-US" dirty="0" smtClean="0"/>
              <a:t> Pius</a:t>
            </a:r>
          </a:p>
          <a:p>
            <a:r>
              <a:rPr lang="en-US" dirty="0" smtClean="0"/>
              <a:t>Martyred in the reign of Marcus Aurelius, 165AD</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06238" y="2217111"/>
            <a:ext cx="2605088" cy="3296234"/>
          </a:xfrm>
        </p:spPr>
      </p:pic>
    </p:spTree>
    <p:extLst>
      <p:ext uri="{BB962C8B-B14F-4D97-AF65-F5344CB8AC3E}">
        <p14:creationId xmlns:p14="http://schemas.microsoft.com/office/powerpoint/2010/main" val="4212747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Martyr (Rome 100-165 AD)</a:t>
            </a:r>
            <a:endParaRPr lang="en-US" dirty="0"/>
          </a:p>
        </p:txBody>
      </p:sp>
      <p:sp>
        <p:nvSpPr>
          <p:cNvPr id="3" name="Content Placeholder 2"/>
          <p:cNvSpPr>
            <a:spLocks noGrp="1"/>
          </p:cNvSpPr>
          <p:nvPr>
            <p:ph sz="half" idx="1"/>
          </p:nvPr>
        </p:nvSpPr>
        <p:spPr/>
        <p:txBody>
          <a:bodyPr/>
          <a:lstStyle/>
          <a:p>
            <a:r>
              <a:rPr lang="en-US" dirty="0" smtClean="0"/>
              <a:t>Wandered around looking for a teacher – found an old man by the sea</a:t>
            </a:r>
          </a:p>
          <a:p>
            <a:r>
              <a:rPr lang="en-US" dirty="0" smtClean="0"/>
              <a:t>Became a defender of the Faith</a:t>
            </a:r>
          </a:p>
          <a:p>
            <a:r>
              <a:rPr lang="en-US" dirty="0" smtClean="0"/>
              <a:t>Works: </a:t>
            </a:r>
          </a:p>
          <a:p>
            <a:pPr lvl="1"/>
            <a:r>
              <a:rPr lang="en-US" i="1" dirty="0" smtClean="0"/>
              <a:t>Apology </a:t>
            </a:r>
            <a:r>
              <a:rPr lang="en-US" dirty="0" smtClean="0"/>
              <a:t>I and II</a:t>
            </a:r>
          </a:p>
          <a:p>
            <a:pPr lvl="1"/>
            <a:r>
              <a:rPr lang="en-US" i="1" dirty="0" smtClean="0"/>
              <a:t>Dialog with </a:t>
            </a:r>
            <a:r>
              <a:rPr lang="en-US" i="1" dirty="0" err="1" smtClean="0"/>
              <a:t>Trypho</a:t>
            </a:r>
            <a:r>
              <a:rPr lang="en-US" i="1" dirty="0" smtClean="0"/>
              <a:t> the Jew</a:t>
            </a:r>
          </a:p>
          <a:p>
            <a:r>
              <a:rPr lang="en-US" dirty="0" smtClean="0"/>
              <a:t>Teacher of </a:t>
            </a:r>
            <a:r>
              <a:rPr lang="en-US" dirty="0" err="1" smtClean="0"/>
              <a:t>Tatian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06238" y="2217111"/>
            <a:ext cx="2605088" cy="3296234"/>
          </a:xfrm>
        </p:spPr>
      </p:pic>
    </p:spTree>
    <p:extLst>
      <p:ext uri="{BB962C8B-B14F-4D97-AF65-F5344CB8AC3E}">
        <p14:creationId xmlns:p14="http://schemas.microsoft.com/office/powerpoint/2010/main" val="209572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 and Places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7048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and the Sacraments (Baptism</a:t>
            </a:r>
            <a:r>
              <a:rPr lang="en-US" dirty="0" smtClean="0"/>
              <a:t>) – Apology 61</a:t>
            </a:r>
            <a:endParaRPr lang="en-US" dirty="0"/>
          </a:p>
        </p:txBody>
      </p:sp>
      <p:sp>
        <p:nvSpPr>
          <p:cNvPr id="3" name="Content Placeholder 2"/>
          <p:cNvSpPr>
            <a:spLocks noGrp="1"/>
          </p:cNvSpPr>
          <p:nvPr>
            <p:ph sz="half" idx="1"/>
          </p:nvPr>
        </p:nvSpPr>
        <p:spPr>
          <a:xfrm>
            <a:off x="838200" y="1825625"/>
            <a:ext cx="6968038" cy="4351338"/>
          </a:xfrm>
        </p:spPr>
        <p:txBody>
          <a:bodyPr>
            <a:normAutofit fontScale="70000" lnSpcReduction="20000"/>
          </a:bodyPr>
          <a:lstStyle/>
          <a:p>
            <a:pPr marL="0" indent="0">
              <a:buNone/>
            </a:pPr>
            <a:r>
              <a:rPr lang="en-US" dirty="0" smtClean="0"/>
              <a:t>We learned from the apostles this reason for this [rite]. At our first birth we were born of necessity without our knowledge, from moist seed, by the intercourse of our parents with each other, and grew up in bad habits and wicked behavior. So that we should not remain children of necessity and ignorance, but [become sons] of free choice and knowledge, and obtain remission of the sins we have already committed, there is named at the water, over him who has chosen to be born again and has repented of his sinful acts, the name of God the Father and Master of all. Those who lead to the washing the one who is to be washed call on [God by] this term only. For no one may give a proper </a:t>
            </a:r>
            <a:r>
              <a:rPr lang="en-US" dirty="0" smtClean="0"/>
              <a:t>name </a:t>
            </a:r>
            <a:r>
              <a:rPr lang="en-US" dirty="0" smtClean="0"/>
              <a:t>to the ineffable God, and if anyone should dare to say that there is one, he is hopelessly insane. This washing is called illumination, since those who learn these things are illumined within. The </a:t>
            </a:r>
            <a:r>
              <a:rPr lang="en-US" dirty="0" err="1" smtClean="0"/>
              <a:t>illuminand</a:t>
            </a:r>
            <a:r>
              <a:rPr lang="en-US" dirty="0" smtClean="0"/>
              <a:t> is also washed in the name of Jesus Christ, who was crucified under Pontius Pilate, and in the name of the Holy Spirit, who through the prophets foretold everything about Jesus. Apology 61</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06238" y="2217111"/>
            <a:ext cx="2605088" cy="3296234"/>
          </a:xfrm>
        </p:spPr>
      </p:pic>
    </p:spTree>
    <p:extLst>
      <p:ext uri="{BB962C8B-B14F-4D97-AF65-F5344CB8AC3E}">
        <p14:creationId xmlns:p14="http://schemas.microsoft.com/office/powerpoint/2010/main" val="483080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and the Sacraments (Eucharist</a:t>
            </a:r>
            <a:r>
              <a:rPr lang="en-US" dirty="0" smtClean="0"/>
              <a:t>) – Apology 65</a:t>
            </a:r>
            <a:endParaRPr lang="en-US" dirty="0"/>
          </a:p>
        </p:txBody>
      </p:sp>
      <p:sp>
        <p:nvSpPr>
          <p:cNvPr id="3" name="Content Placeholder 2"/>
          <p:cNvSpPr>
            <a:spLocks noGrp="1"/>
          </p:cNvSpPr>
          <p:nvPr>
            <p:ph sz="half" idx="1"/>
          </p:nvPr>
        </p:nvSpPr>
        <p:spPr>
          <a:xfrm>
            <a:off x="838200" y="1825625"/>
            <a:ext cx="7984958" cy="4351338"/>
          </a:xfrm>
        </p:spPr>
        <p:txBody>
          <a:bodyPr>
            <a:noAutofit/>
          </a:bodyPr>
          <a:lstStyle/>
          <a:p>
            <a:pPr marL="0" indent="0">
              <a:buNone/>
            </a:pPr>
            <a:r>
              <a:rPr lang="en-US" sz="2000" dirty="0" smtClean="0"/>
              <a:t>65. We, however, after thus washing the one who has been convinced and signified his assent, lead him to those who are called brethren, where they are assembled. They then earnestly offer common prayers for themselves and the one who has been illuminated and all others everywhere, that we may be made worthy, having learned the truth, to be found in deed good citizens and keepers of what is commanded, so that we may be saved with eternal salvation. On finishing the prayers we </a:t>
            </a:r>
            <a:r>
              <a:rPr lang="en-US" sz="2000" dirty="0" smtClean="0"/>
              <a:t>greet </a:t>
            </a:r>
            <a:r>
              <a:rPr lang="en-US" sz="2000" dirty="0" smtClean="0"/>
              <a:t>each other with a kiss. Then bread and a cup of water and mixed wine are brought to the president of the brethren and he, taking them, sends up praise and glory to the Father of the universe through the name of the Son and of the Holy Spirit, and offers thanksgiving at some length that we have been deemed worthy to receive these things from him. When he has finished the prayers and the </a:t>
            </a:r>
            <a:r>
              <a:rPr lang="en-US" sz="2000" dirty="0" smtClean="0"/>
              <a:t>thanksgiving, </a:t>
            </a:r>
            <a:r>
              <a:rPr lang="en-US" sz="2000" dirty="0" smtClean="0"/>
              <a:t>the whole congregation </a:t>
            </a:r>
            <a:r>
              <a:rPr lang="en-US" sz="2000" dirty="0" smtClean="0"/>
              <a:t>present </a:t>
            </a:r>
            <a:r>
              <a:rPr lang="en-US" sz="2000" dirty="0" smtClean="0"/>
              <a:t>assents, saying, "Amen." "Amen" in the Hebrew language means, "So be it</a:t>
            </a:r>
            <a:r>
              <a:rPr lang="en-US" sz="2000" dirty="0" smtClean="0"/>
              <a:t>."</a:t>
            </a:r>
            <a:endParaRPr lang="en-US"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61269" y="2353177"/>
            <a:ext cx="2605088" cy="3296234"/>
          </a:xfrm>
        </p:spPr>
      </p:pic>
    </p:spTree>
    <p:extLst>
      <p:ext uri="{BB962C8B-B14F-4D97-AF65-F5344CB8AC3E}">
        <p14:creationId xmlns:p14="http://schemas.microsoft.com/office/powerpoint/2010/main" val="4148609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and the Sacraments (Eucharist)</a:t>
            </a:r>
            <a:endParaRPr lang="en-US" dirty="0"/>
          </a:p>
        </p:txBody>
      </p:sp>
      <p:sp>
        <p:nvSpPr>
          <p:cNvPr id="3" name="Content Placeholder 2"/>
          <p:cNvSpPr>
            <a:spLocks noGrp="1"/>
          </p:cNvSpPr>
          <p:nvPr>
            <p:ph sz="half" idx="1"/>
          </p:nvPr>
        </p:nvSpPr>
        <p:spPr>
          <a:xfrm>
            <a:off x="838200" y="1825625"/>
            <a:ext cx="7984958" cy="4351338"/>
          </a:xfrm>
        </p:spPr>
        <p:txBody>
          <a:bodyPr>
            <a:noAutofit/>
          </a:bodyPr>
          <a:lstStyle/>
          <a:p>
            <a:pPr marL="0" indent="0">
              <a:buNone/>
            </a:pPr>
            <a:r>
              <a:rPr lang="en-US" sz="2000" dirty="0" smtClean="0"/>
              <a:t>When </a:t>
            </a:r>
            <a:r>
              <a:rPr lang="en-US" sz="2000" dirty="0" smtClean="0"/>
              <a:t>the president has given thanks and the whole congregation has assented, those whom we call deacons give to each of those present a portion of the </a:t>
            </a:r>
            <a:r>
              <a:rPr lang="en-US" sz="2000" dirty="0" smtClean="0"/>
              <a:t>consecrated </a:t>
            </a:r>
            <a:r>
              <a:rPr lang="en-US" sz="2000" dirty="0" smtClean="0"/>
              <a:t>bread and wine and water, and they take it to the absent. 66. This food we call Eucharist, of which no one is allowed to partake except one who believes that the things we teach are true, and has received the washing for forgiveness of sins and for rebirth, and who lives as Christ handed down to us. For we do not receive these things as common bread or common drink; but as Jesus Christ our </a:t>
            </a:r>
            <a:r>
              <a:rPr lang="en-US" sz="2000" dirty="0" err="1" smtClean="0"/>
              <a:t>Saviour</a:t>
            </a:r>
            <a:r>
              <a:rPr lang="en-US" sz="2000" dirty="0" smtClean="0"/>
              <a:t> being incarnate by God's word took flesh and blood for our salvation, so also we have been taught that the food consecrated by the word of prayer which comes from him, from which our flesh and blood are nourished by transformation, is the flesh and blood of that incarnate Jesus. </a:t>
            </a:r>
            <a:r>
              <a:rPr lang="en-US" sz="2000" i="1" dirty="0" smtClean="0"/>
              <a:t>Apology</a:t>
            </a:r>
            <a:r>
              <a:rPr lang="en-US" sz="2000" dirty="0" smtClean="0"/>
              <a:t> </a:t>
            </a:r>
            <a:r>
              <a:rPr lang="en-US" sz="2000" dirty="0" smtClean="0"/>
              <a:t>65-66</a:t>
            </a:r>
            <a:endParaRPr lang="en-US"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61269" y="2353177"/>
            <a:ext cx="2605088" cy="3296234"/>
          </a:xfrm>
        </p:spPr>
      </p:pic>
    </p:spTree>
    <p:extLst>
      <p:ext uri="{BB962C8B-B14F-4D97-AF65-F5344CB8AC3E}">
        <p14:creationId xmlns:p14="http://schemas.microsoft.com/office/powerpoint/2010/main" val="877593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on </a:t>
            </a:r>
            <a:r>
              <a:rPr lang="en-US" dirty="0" smtClean="0"/>
              <a:t>Worship – Apology 67</a:t>
            </a:r>
            <a:endParaRPr lang="en-US" dirty="0"/>
          </a:p>
        </p:txBody>
      </p:sp>
      <p:sp>
        <p:nvSpPr>
          <p:cNvPr id="3" name="Content Placeholder 2"/>
          <p:cNvSpPr>
            <a:spLocks noGrp="1"/>
          </p:cNvSpPr>
          <p:nvPr>
            <p:ph sz="half" idx="1"/>
          </p:nvPr>
        </p:nvSpPr>
        <p:spPr>
          <a:xfrm>
            <a:off x="838200" y="1825625"/>
            <a:ext cx="7984958" cy="4351338"/>
          </a:xfrm>
        </p:spPr>
        <p:txBody>
          <a:bodyPr>
            <a:noAutofit/>
          </a:bodyPr>
          <a:lstStyle/>
          <a:p>
            <a:pPr marL="0" indent="0">
              <a:buNone/>
            </a:pPr>
            <a:r>
              <a:rPr lang="en-US" sz="2400" dirty="0" smtClean="0"/>
              <a:t>And on the day called Sunday there is a meeting in one place of those who live in cities or the country, and the memoirs of the apostles or the writings of the prophets are read as long as time permits. When the reader has finished, the president in a discourse urges and invites [us] to the imitation of these noble things. Then we all stand up together and offer prayers. And, as said before, when we have finished the prayer, bread is brought, and wine and water, and the president similarly sends up prayers and thanksgivings to the best of his ability, and the congregation assents, saying the Amen; the distribution, and reception of the consecrated [elements] by each one, takes place and they are sent to the absent by the deacons</a:t>
            </a:r>
            <a:r>
              <a:rPr lang="en-US" sz="2400" dirty="0"/>
              <a:t>. </a:t>
            </a:r>
            <a:endParaRPr lang="en-US"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61269" y="2353177"/>
            <a:ext cx="2605088" cy="3296234"/>
          </a:xfrm>
        </p:spPr>
      </p:pic>
    </p:spTree>
    <p:extLst>
      <p:ext uri="{BB962C8B-B14F-4D97-AF65-F5344CB8AC3E}">
        <p14:creationId xmlns:p14="http://schemas.microsoft.com/office/powerpoint/2010/main" val="4041593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 on </a:t>
            </a:r>
            <a:r>
              <a:rPr lang="en-US" dirty="0" smtClean="0"/>
              <a:t>Worship – Apology 67</a:t>
            </a:r>
            <a:endParaRPr lang="en-US" dirty="0"/>
          </a:p>
        </p:txBody>
      </p:sp>
      <p:sp>
        <p:nvSpPr>
          <p:cNvPr id="3" name="Content Placeholder 2"/>
          <p:cNvSpPr>
            <a:spLocks noGrp="1"/>
          </p:cNvSpPr>
          <p:nvPr>
            <p:ph sz="half" idx="1"/>
          </p:nvPr>
        </p:nvSpPr>
        <p:spPr>
          <a:xfrm>
            <a:off x="838200" y="1825625"/>
            <a:ext cx="7984958" cy="4351338"/>
          </a:xfrm>
        </p:spPr>
        <p:txBody>
          <a:bodyPr>
            <a:noAutofit/>
          </a:bodyPr>
          <a:lstStyle/>
          <a:p>
            <a:pPr marL="0" indent="0">
              <a:buNone/>
            </a:pPr>
            <a:r>
              <a:rPr lang="en-US" sz="2400" dirty="0" smtClean="0"/>
              <a:t>Those </a:t>
            </a:r>
            <a:r>
              <a:rPr lang="en-US" sz="2400" dirty="0"/>
              <a:t>who prosper, and who so wish, contribute, each one as much as he chooses to. What is collected is deposited with the president, and he takes care of orphans and widows, and those who are in want on account of sickness or any other cause, and those who are in bonds, and the strangers who are sojourners among [us], and, briefly, he is the protector of all those in need. We all hold this common gathering on Sunday, since it is the first day, on which God transforming darkness and matter made the universe, and Jesus Christ our </a:t>
            </a:r>
            <a:r>
              <a:rPr lang="en-US" sz="2400" dirty="0" err="1"/>
              <a:t>Saviour</a:t>
            </a:r>
            <a:r>
              <a:rPr lang="en-US" sz="2400" dirty="0"/>
              <a:t> rose from the dead on the same day. For they crucified him on the day before Saturday, and on the day after Saturday, he appeared to his apostles and disciples and taught them these things which I have passed on to you also for your serious consideration. </a:t>
            </a:r>
            <a:r>
              <a:rPr lang="en-US" sz="2400" i="1" dirty="0"/>
              <a:t>Apology</a:t>
            </a:r>
            <a:r>
              <a:rPr lang="en-US" sz="2400" dirty="0"/>
              <a:t> 67</a:t>
            </a:r>
            <a:endParaRPr lang="en-US"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61269" y="2353177"/>
            <a:ext cx="2605088" cy="3296234"/>
          </a:xfrm>
        </p:spPr>
      </p:pic>
    </p:spTree>
    <p:extLst>
      <p:ext uri="{BB962C8B-B14F-4D97-AF65-F5344CB8AC3E}">
        <p14:creationId xmlns:p14="http://schemas.microsoft.com/office/powerpoint/2010/main" val="2288370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Irenaeus of Lyon (</a:t>
            </a:r>
            <a:r>
              <a:rPr lang="en-US" dirty="0" err="1" smtClean="0"/>
              <a:t>Lugdunum</a:t>
            </a:r>
            <a:r>
              <a:rPr lang="en-US" dirty="0" smtClean="0"/>
              <a:t>/Gaul/France) 130-202</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12758" y="2150536"/>
            <a:ext cx="2937711" cy="3701516"/>
          </a:xfrm>
        </p:spPr>
      </p:pic>
      <p:sp>
        <p:nvSpPr>
          <p:cNvPr id="4" name="Content Placeholder 3"/>
          <p:cNvSpPr>
            <a:spLocks noGrp="1"/>
          </p:cNvSpPr>
          <p:nvPr>
            <p:ph sz="half" idx="2"/>
          </p:nvPr>
        </p:nvSpPr>
        <p:spPr/>
        <p:txBody>
          <a:bodyPr>
            <a:normAutofit lnSpcReduction="10000"/>
          </a:bodyPr>
          <a:lstStyle/>
          <a:p>
            <a:r>
              <a:rPr lang="en-US" dirty="0" smtClean="0"/>
              <a:t>Made bishop of Lyon after former bishop martyred in 177</a:t>
            </a:r>
          </a:p>
          <a:p>
            <a:r>
              <a:rPr lang="en-US" dirty="0" smtClean="0"/>
              <a:t>Major works:</a:t>
            </a:r>
          </a:p>
          <a:p>
            <a:pPr lvl="1"/>
            <a:r>
              <a:rPr lang="en-US" dirty="0" err="1" smtClean="0"/>
              <a:t>Adversus</a:t>
            </a:r>
            <a:r>
              <a:rPr lang="en-US" dirty="0" smtClean="0"/>
              <a:t> </a:t>
            </a:r>
            <a:r>
              <a:rPr lang="en-US" dirty="0" err="1" smtClean="0"/>
              <a:t>Haereses</a:t>
            </a:r>
            <a:r>
              <a:rPr lang="en-US" dirty="0" smtClean="0"/>
              <a:t> (Against Knowledge “so called”) in 5 Books</a:t>
            </a:r>
          </a:p>
          <a:p>
            <a:pPr lvl="1"/>
            <a:r>
              <a:rPr lang="en-US" dirty="0" smtClean="0"/>
              <a:t>On the Apostolic Preaching</a:t>
            </a:r>
          </a:p>
          <a:p>
            <a:r>
              <a:rPr lang="en-US" dirty="0" smtClean="0"/>
              <a:t>Wrote against Gnosticism</a:t>
            </a:r>
          </a:p>
          <a:p>
            <a:r>
              <a:rPr lang="en-US" dirty="0" smtClean="0"/>
              <a:t>Only Four Gospels</a:t>
            </a:r>
          </a:p>
          <a:p>
            <a:r>
              <a:rPr lang="en-US" dirty="0" smtClean="0"/>
              <a:t>Theology of Recapitulation (</a:t>
            </a:r>
            <a:r>
              <a:rPr lang="en-US" dirty="0" err="1" smtClean="0"/>
              <a:t>anakephalaiosis</a:t>
            </a:r>
            <a:r>
              <a:rPr lang="en-US" dirty="0" smtClean="0"/>
              <a:t>)</a:t>
            </a:r>
          </a:p>
          <a:p>
            <a:endParaRPr lang="en-US" dirty="0"/>
          </a:p>
        </p:txBody>
      </p:sp>
    </p:spTree>
    <p:extLst>
      <p:ext uri="{BB962C8B-B14F-4D97-AF65-F5344CB8AC3E}">
        <p14:creationId xmlns:p14="http://schemas.microsoft.com/office/powerpoint/2010/main" val="1100689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Tertullian of Carthage (160-220)</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Lawyer or presbyter or both</a:t>
            </a:r>
          </a:p>
          <a:p>
            <a:r>
              <a:rPr lang="en-US" dirty="0" smtClean="0"/>
              <a:t>Worked out much of the Latin language of theology</a:t>
            </a:r>
          </a:p>
          <a:p>
            <a:r>
              <a:rPr lang="en-US" dirty="0" smtClean="0"/>
              <a:t>Trinitarian language set pattern in the West. Una substantia, </a:t>
            </a:r>
            <a:r>
              <a:rPr lang="en-US" dirty="0" err="1" smtClean="0"/>
              <a:t>tres</a:t>
            </a:r>
            <a:r>
              <a:rPr lang="en-US" dirty="0" smtClean="0"/>
              <a:t> personae.</a:t>
            </a:r>
          </a:p>
          <a:p>
            <a:r>
              <a:rPr lang="en-US" dirty="0" smtClean="0"/>
              <a:t>Legal terminology and penance</a:t>
            </a:r>
          </a:p>
          <a:p>
            <a:r>
              <a:rPr lang="en-US" dirty="0" smtClean="0"/>
              <a:t>Wrote: </a:t>
            </a:r>
          </a:p>
          <a:p>
            <a:pPr lvl="1"/>
            <a:r>
              <a:rPr lang="en-US" dirty="0" smtClean="0"/>
              <a:t>Apologia </a:t>
            </a:r>
          </a:p>
          <a:p>
            <a:pPr lvl="1"/>
            <a:r>
              <a:rPr lang="en-US" dirty="0" smtClean="0"/>
              <a:t>Contra </a:t>
            </a:r>
            <a:r>
              <a:rPr lang="en-US" dirty="0" err="1" smtClean="0"/>
              <a:t>Marcionem</a:t>
            </a:r>
            <a:r>
              <a:rPr lang="en-US" dirty="0" smtClean="0"/>
              <a:t> </a:t>
            </a:r>
          </a:p>
          <a:p>
            <a:pPr lvl="1"/>
            <a:r>
              <a:rPr lang="en-US" dirty="0" smtClean="0"/>
              <a:t>Ad </a:t>
            </a:r>
            <a:r>
              <a:rPr lang="en-US" dirty="0" err="1" smtClean="0"/>
              <a:t>Praxeas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15815" y="1942585"/>
            <a:ext cx="3528648" cy="4234378"/>
          </a:xfrm>
          <a:prstGeom prst="rect">
            <a:avLst/>
          </a:prstGeom>
        </p:spPr>
      </p:pic>
    </p:spTree>
    <p:extLst>
      <p:ext uri="{BB962C8B-B14F-4D97-AF65-F5344CB8AC3E}">
        <p14:creationId xmlns:p14="http://schemas.microsoft.com/office/powerpoint/2010/main" val="368541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Tertullian of Carthage (160-220)</a:t>
            </a:r>
            <a:endParaRPr lang="en-US" dirty="0"/>
          </a:p>
        </p:txBody>
      </p:sp>
      <p:sp>
        <p:nvSpPr>
          <p:cNvPr id="3" name="Content Placeholder 2"/>
          <p:cNvSpPr>
            <a:spLocks noGrp="1"/>
          </p:cNvSpPr>
          <p:nvPr>
            <p:ph sz="half" idx="1"/>
          </p:nvPr>
        </p:nvSpPr>
        <p:spPr/>
        <p:txBody>
          <a:bodyPr/>
          <a:lstStyle/>
          <a:p>
            <a:r>
              <a:rPr lang="en-US" dirty="0" smtClean="0"/>
              <a:t>Converted to </a:t>
            </a:r>
            <a:r>
              <a:rPr lang="en-US" dirty="0" err="1" smtClean="0"/>
              <a:t>Montanism</a:t>
            </a:r>
            <a:r>
              <a:rPr lang="en-US" dirty="0" smtClean="0"/>
              <a:t> around 208.</a:t>
            </a:r>
          </a:p>
          <a:p>
            <a:r>
              <a:rPr lang="en-US" dirty="0" smtClean="0"/>
              <a:t>Saw church getting corrupt and lacking in spirituality</a:t>
            </a:r>
          </a:p>
          <a:p>
            <a:r>
              <a:rPr lang="en-US" dirty="0" smtClean="0"/>
              <a:t>Wrote many ascetical treatises</a:t>
            </a:r>
          </a:p>
          <a:p>
            <a:pPr lvl="1"/>
            <a:r>
              <a:rPr lang="en-US" dirty="0" smtClean="0"/>
              <a:t>The Veiling of Virgins</a:t>
            </a:r>
          </a:p>
          <a:p>
            <a:pPr lvl="1"/>
            <a:r>
              <a:rPr lang="en-US" dirty="0" smtClean="0"/>
              <a:t>De Corona</a:t>
            </a:r>
          </a:p>
          <a:p>
            <a:pPr lvl="1"/>
            <a:r>
              <a:rPr lang="en-US" dirty="0" smtClean="0"/>
              <a:t>De </a:t>
            </a:r>
            <a:r>
              <a:rPr lang="en-US" dirty="0" err="1" smtClean="0"/>
              <a:t>Spectaculis</a:t>
            </a:r>
            <a:endParaRPr lang="en-US" dirty="0" smtClean="0"/>
          </a:p>
          <a:p>
            <a:pPr lvl="1"/>
            <a:r>
              <a:rPr lang="en-US" dirty="0" smtClean="0"/>
              <a:t>De </a:t>
            </a:r>
            <a:r>
              <a:rPr lang="en-US" dirty="0" err="1" smtClean="0"/>
              <a:t>Ekstasis</a:t>
            </a:r>
            <a:r>
              <a:rPr lang="en-US" dirty="0" smtClean="0"/>
              <a:t> (not extant)</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15815" y="1942585"/>
            <a:ext cx="3528648" cy="4234378"/>
          </a:xfrm>
          <a:prstGeom prst="rect">
            <a:avLst/>
          </a:prstGeom>
        </p:spPr>
      </p:pic>
    </p:spTree>
    <p:extLst>
      <p:ext uri="{BB962C8B-B14F-4D97-AF65-F5344CB8AC3E}">
        <p14:creationId xmlns:p14="http://schemas.microsoft.com/office/powerpoint/2010/main" val="1802964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Clement of Alexandria (ca. 150-215)</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66559" y="2228044"/>
            <a:ext cx="3035825" cy="3087279"/>
          </a:xfrm>
        </p:spPr>
      </p:pic>
      <p:sp>
        <p:nvSpPr>
          <p:cNvPr id="4" name="Text Placeholder 3"/>
          <p:cNvSpPr>
            <a:spLocks noGrp="1"/>
          </p:cNvSpPr>
          <p:nvPr>
            <p:ph type="body" sz="half" idx="2"/>
          </p:nvPr>
        </p:nvSpPr>
        <p:spPr>
          <a:xfrm>
            <a:off x="839788" y="2057400"/>
            <a:ext cx="7209508" cy="3811588"/>
          </a:xfrm>
        </p:spPr>
        <p:txBody>
          <a:bodyPr>
            <a:normAutofit/>
          </a:bodyPr>
          <a:lstStyle/>
          <a:p>
            <a:r>
              <a:rPr lang="en-US" sz="2000" dirty="0" smtClean="0"/>
              <a:t>Theologian/Philosopher</a:t>
            </a:r>
          </a:p>
          <a:p>
            <a:r>
              <a:rPr lang="en-US" sz="2000" dirty="0" smtClean="0"/>
              <a:t>Born in  Athens or Alexandria</a:t>
            </a:r>
          </a:p>
          <a:p>
            <a:r>
              <a:rPr lang="en-US" sz="2000" dirty="0" smtClean="0"/>
              <a:t>Converted later in life after searching for the most renowned teacher</a:t>
            </a:r>
          </a:p>
          <a:p>
            <a:r>
              <a:rPr lang="en-US" sz="2000" dirty="0" smtClean="0"/>
              <a:t>Discovered teaching of </a:t>
            </a:r>
            <a:r>
              <a:rPr lang="en-US" sz="2000" dirty="0" err="1" smtClean="0"/>
              <a:t>Pantaenus</a:t>
            </a:r>
            <a:r>
              <a:rPr lang="en-US" sz="2000" dirty="0" smtClean="0"/>
              <a:t>, a teacher at the Alexandrian School of Theology</a:t>
            </a:r>
          </a:p>
          <a:p>
            <a:r>
              <a:rPr lang="en-US" sz="2000" dirty="0" smtClean="0"/>
              <a:t>After conversion, he later succeeded </a:t>
            </a:r>
            <a:r>
              <a:rPr lang="en-US" sz="2000" dirty="0" err="1" smtClean="0"/>
              <a:t>Pantaenus</a:t>
            </a:r>
            <a:endParaRPr lang="en-US" sz="2000" dirty="0" smtClean="0"/>
          </a:p>
          <a:p>
            <a:r>
              <a:rPr lang="en-US" sz="2000" dirty="0" smtClean="0"/>
              <a:t>Offered </a:t>
            </a:r>
            <a:r>
              <a:rPr lang="en-US" sz="2000" dirty="0"/>
              <a:t>a “new philosophy,” distinct from the prominent philosophical schools in Alexandria in that it was informed not only by the philosophy and culture prominent at that time, but by the Christian ideal of how to live—</a:t>
            </a:r>
          </a:p>
        </p:txBody>
      </p:sp>
    </p:spTree>
    <p:extLst>
      <p:ext uri="{BB962C8B-B14F-4D97-AF65-F5344CB8AC3E}">
        <p14:creationId xmlns:p14="http://schemas.microsoft.com/office/powerpoint/2010/main" val="181755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Clement of Alexandria (ca. 150-215)</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60452" y="2272150"/>
            <a:ext cx="2489880" cy="2532081"/>
          </a:xfrm>
        </p:spPr>
      </p:pic>
      <p:sp>
        <p:nvSpPr>
          <p:cNvPr id="4" name="Text Placeholder 3"/>
          <p:cNvSpPr>
            <a:spLocks noGrp="1"/>
          </p:cNvSpPr>
          <p:nvPr>
            <p:ph type="body" sz="half" idx="2"/>
          </p:nvPr>
        </p:nvSpPr>
        <p:spPr>
          <a:xfrm>
            <a:off x="839787" y="2057400"/>
            <a:ext cx="8587547" cy="3811588"/>
          </a:xfrm>
        </p:spPr>
        <p:txBody>
          <a:bodyPr>
            <a:normAutofit/>
          </a:bodyPr>
          <a:lstStyle/>
          <a:p>
            <a:r>
              <a:rPr lang="en-US" dirty="0" smtClean="0"/>
              <a:t>Forced </a:t>
            </a:r>
            <a:r>
              <a:rPr lang="en-US" dirty="0"/>
              <a:t>to </a:t>
            </a:r>
            <a:r>
              <a:rPr lang="en-US" dirty="0" smtClean="0"/>
              <a:t>flee Alexandria </a:t>
            </a:r>
            <a:r>
              <a:rPr lang="en-US" dirty="0"/>
              <a:t>due to persecution from the emperor Septimius Severus which began around 202/203. He fled the city, as did many others, and ended up in Cappadocia where he took refuge with his friend Bishop </a:t>
            </a:r>
            <a:r>
              <a:rPr lang="en-US" dirty="0" smtClean="0"/>
              <a:t>Alexander</a:t>
            </a:r>
          </a:p>
          <a:p>
            <a:r>
              <a:rPr lang="en-US" dirty="0" smtClean="0"/>
              <a:t>His teaching penetrated ranks of the Wealthy</a:t>
            </a:r>
          </a:p>
          <a:p>
            <a:r>
              <a:rPr lang="en-US" dirty="0" smtClean="0"/>
              <a:t>Wrote about the true Gnosticism</a:t>
            </a:r>
          </a:p>
          <a:p>
            <a:r>
              <a:rPr lang="en-US" u="sng" dirty="0" smtClean="0"/>
              <a:t>Writings</a:t>
            </a:r>
          </a:p>
          <a:p>
            <a:r>
              <a:rPr lang="en-US" dirty="0" smtClean="0"/>
              <a:t>Whether the Rich Man Too Can Be Saved</a:t>
            </a:r>
          </a:p>
          <a:p>
            <a:r>
              <a:rPr lang="en-US" dirty="0" err="1" smtClean="0"/>
              <a:t>Protrepticus</a:t>
            </a:r>
            <a:r>
              <a:rPr lang="en-US" dirty="0" smtClean="0"/>
              <a:t> (Exhortation to the Greeks)</a:t>
            </a:r>
          </a:p>
          <a:p>
            <a:r>
              <a:rPr lang="en-US" dirty="0" err="1" smtClean="0"/>
              <a:t>Paedagogus</a:t>
            </a:r>
            <a:r>
              <a:rPr lang="en-US" dirty="0" smtClean="0"/>
              <a:t> (The Instructor)</a:t>
            </a:r>
          </a:p>
          <a:p>
            <a:r>
              <a:rPr lang="en-US" dirty="0" smtClean="0"/>
              <a:t>Stromata (Miscellanies)</a:t>
            </a:r>
          </a:p>
          <a:p>
            <a:r>
              <a:rPr lang="en-US" dirty="0"/>
              <a:t>The goal of </a:t>
            </a:r>
            <a:r>
              <a:rPr lang="en-US" dirty="0" err="1"/>
              <a:t>Clement’s</a:t>
            </a:r>
            <a:r>
              <a:rPr lang="en-US" dirty="0"/>
              <a:t> interpretation of Scripture was to discover the deeper, spiritual sense of Scripture which would enable a true knowledge, or Gnosis, of God</a:t>
            </a:r>
            <a:endParaRPr lang="en-US" dirty="0" smtClean="0"/>
          </a:p>
        </p:txBody>
      </p:sp>
    </p:spTree>
    <p:extLst>
      <p:ext uri="{BB962C8B-B14F-4D97-AF65-F5344CB8AC3E}">
        <p14:creationId xmlns:p14="http://schemas.microsoft.com/office/powerpoint/2010/main" val="3751849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Events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First part of second </a:t>
            </a:r>
            <a:r>
              <a:rPr lang="en-US" dirty="0" smtClean="0"/>
              <a:t>century a </a:t>
            </a:r>
            <a:r>
              <a:rPr lang="en-US" dirty="0" smtClean="0"/>
              <a:t>Period </a:t>
            </a:r>
            <a:r>
              <a:rPr lang="en-US" dirty="0" smtClean="0"/>
              <a:t>of relative peace for the church.</a:t>
            </a:r>
          </a:p>
          <a:p>
            <a:r>
              <a:rPr lang="en-US" dirty="0" smtClean="0"/>
              <a:t>Clement of Rome writes letter to Corinthian Church (end of 1</a:t>
            </a:r>
            <a:r>
              <a:rPr lang="en-US" baseline="30000" dirty="0" smtClean="0"/>
              <a:t>st</a:t>
            </a:r>
            <a:r>
              <a:rPr lang="en-US" dirty="0" smtClean="0"/>
              <a:t> c.)</a:t>
            </a:r>
          </a:p>
          <a:p>
            <a:r>
              <a:rPr lang="en-US" dirty="0" smtClean="0"/>
              <a:t>5 </a:t>
            </a:r>
            <a:r>
              <a:rPr lang="en-US" dirty="0"/>
              <a:t>good emperors – Trajan, Hadrian,,</a:t>
            </a:r>
            <a:r>
              <a:rPr lang="en-US" dirty="0" err="1"/>
              <a:t>Antoninus</a:t>
            </a:r>
            <a:r>
              <a:rPr lang="en-US" dirty="0"/>
              <a:t> Pius, and two emperors who fit into </a:t>
            </a:r>
            <a:r>
              <a:rPr lang="en-US" dirty="0" smtClean="0"/>
              <a:t>the second half of 2</a:t>
            </a:r>
            <a:r>
              <a:rPr lang="en-US" baseline="30000" dirty="0" smtClean="0"/>
              <a:t>nd</a:t>
            </a:r>
            <a:r>
              <a:rPr lang="en-US" dirty="0" smtClean="0"/>
              <a:t> century</a:t>
            </a:r>
            <a:r>
              <a:rPr lang="en-US" dirty="0" smtClean="0"/>
              <a:t>: </a:t>
            </a:r>
            <a:r>
              <a:rPr lang="en-US" dirty="0"/>
              <a:t>Lucius </a:t>
            </a:r>
            <a:r>
              <a:rPr lang="en-US" dirty="0" err="1"/>
              <a:t>Verus</a:t>
            </a:r>
            <a:r>
              <a:rPr lang="en-US" dirty="0"/>
              <a:t>, Marcus Aurelius </a:t>
            </a:r>
          </a:p>
          <a:p>
            <a:r>
              <a:rPr lang="en-US" dirty="0"/>
              <a:t>Trajan </a:t>
            </a:r>
            <a:r>
              <a:rPr lang="en-US" dirty="0" smtClean="0"/>
              <a:t>(emp. 98-117) expands </a:t>
            </a:r>
            <a:r>
              <a:rPr lang="en-US" dirty="0"/>
              <a:t>the empire (the last emperor really to expand the empire – the rest were more or less defending </a:t>
            </a:r>
            <a:r>
              <a:rPr lang="en-US" dirty="0" smtClean="0"/>
              <a:t>and improving what </a:t>
            </a:r>
            <a:r>
              <a:rPr lang="en-US" dirty="0"/>
              <a:t>they </a:t>
            </a:r>
            <a:r>
              <a:rPr lang="en-US" dirty="0" smtClean="0"/>
              <a:t>had. Concerning his attitude towards Christians, see Pliny’s </a:t>
            </a:r>
            <a:r>
              <a:rPr lang="en-US" i="1" dirty="0" smtClean="0"/>
              <a:t>Letter to Trajan.</a:t>
            </a:r>
            <a:endParaRPr lang="en-US" dirty="0"/>
          </a:p>
          <a:p>
            <a:r>
              <a:rPr lang="en-US" dirty="0"/>
              <a:t>Hadrian </a:t>
            </a:r>
            <a:r>
              <a:rPr lang="en-US" dirty="0" smtClean="0"/>
              <a:t>(emp. 117-138) builds </a:t>
            </a:r>
            <a:r>
              <a:rPr lang="en-US" dirty="0"/>
              <a:t>his walls in the Northern part of England (122-32) and later </a:t>
            </a:r>
            <a:r>
              <a:rPr lang="en-US" dirty="0" err="1"/>
              <a:t>Antoninus</a:t>
            </a:r>
            <a:r>
              <a:rPr lang="en-US" dirty="0"/>
              <a:t> Pius builds a wall across central </a:t>
            </a:r>
            <a:r>
              <a:rPr lang="en-US" dirty="0" smtClean="0"/>
              <a:t>Scotland</a:t>
            </a:r>
          </a:p>
          <a:p>
            <a:r>
              <a:rPr lang="en-US" dirty="0" err="1" smtClean="0"/>
              <a:t>Antoninus</a:t>
            </a:r>
            <a:r>
              <a:rPr lang="en-US" dirty="0" smtClean="0"/>
              <a:t> Pius (emp. 138-161 – 22 years) presided over a largely peaceful empire. He initiated many public works projects, building and improving the network of Roman roads, Roman education and schools, aqueducts, etc. According to Miletus of Sardis, he ordered that Christians not be persecuted without a trial.</a:t>
            </a:r>
            <a:endParaRPr lang="en-US" dirty="0"/>
          </a:p>
          <a:p>
            <a:endParaRPr lang="en-US" dirty="0"/>
          </a:p>
        </p:txBody>
      </p:sp>
    </p:spTree>
    <p:extLst>
      <p:ext uri="{BB962C8B-B14F-4D97-AF65-F5344CB8AC3E}">
        <p14:creationId xmlns:p14="http://schemas.microsoft.com/office/powerpoint/2010/main" val="1053283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Origen of Alexandria (184-254)</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75576" y="950779"/>
            <a:ext cx="3875430" cy="5257800"/>
          </a:xfrm>
        </p:spPr>
      </p:pic>
      <p:sp>
        <p:nvSpPr>
          <p:cNvPr id="4" name="Text Placeholder 3"/>
          <p:cNvSpPr>
            <a:spLocks noGrp="1"/>
          </p:cNvSpPr>
          <p:nvPr>
            <p:ph type="body" sz="half" idx="2"/>
          </p:nvPr>
        </p:nvSpPr>
        <p:spPr>
          <a:xfrm>
            <a:off x="839788" y="2057400"/>
            <a:ext cx="6745868" cy="3811588"/>
          </a:xfrm>
        </p:spPr>
        <p:txBody>
          <a:bodyPr>
            <a:normAutofit/>
          </a:bodyPr>
          <a:lstStyle/>
          <a:p>
            <a:r>
              <a:rPr lang="en-US" sz="2000" dirty="0" smtClean="0"/>
              <a:t>Teacher and Interpreter of the Bible</a:t>
            </a:r>
          </a:p>
          <a:p>
            <a:r>
              <a:rPr lang="en-US" sz="2000" dirty="0" smtClean="0"/>
              <a:t>Origen and his father </a:t>
            </a:r>
            <a:r>
              <a:rPr lang="en-US" sz="2000" dirty="0" err="1" smtClean="0"/>
              <a:t>Leonides</a:t>
            </a:r>
            <a:r>
              <a:rPr lang="en-US" sz="2000" dirty="0" smtClean="0"/>
              <a:t> – and how his mother saved him</a:t>
            </a:r>
          </a:p>
          <a:p>
            <a:r>
              <a:rPr lang="en-US" sz="2000" dirty="0" smtClean="0"/>
              <a:t>Extremely devout – took Mt. 5:30 literally – some brought this up to say he was disqualified from priesthood</a:t>
            </a:r>
          </a:p>
          <a:p>
            <a:r>
              <a:rPr lang="en-US" sz="2000" dirty="0" smtClean="0"/>
              <a:t>Started teaching at age 18</a:t>
            </a:r>
          </a:p>
          <a:p>
            <a:r>
              <a:rPr lang="en-US" sz="2000" dirty="0" smtClean="0"/>
              <a:t>Accumulated a library</a:t>
            </a:r>
          </a:p>
          <a:p>
            <a:r>
              <a:rPr lang="en-US" sz="2000" dirty="0" smtClean="0"/>
              <a:t>Didn’t get along with his Bishop </a:t>
            </a:r>
          </a:p>
          <a:p>
            <a:r>
              <a:rPr lang="en-US" sz="2000" dirty="0" smtClean="0"/>
              <a:t>Moved from Alexandria to Caesarea</a:t>
            </a:r>
          </a:p>
          <a:p>
            <a:r>
              <a:rPr lang="en-US" sz="2000" dirty="0" smtClean="0"/>
              <a:t>Wrote at least 2000 (maybe up to 6000) works</a:t>
            </a:r>
          </a:p>
          <a:p>
            <a:endParaRPr lang="en-US" sz="2000" dirty="0" smtClean="0"/>
          </a:p>
          <a:p>
            <a:endParaRPr lang="en-US" sz="2000" dirty="0"/>
          </a:p>
        </p:txBody>
      </p:sp>
    </p:spTree>
    <p:extLst>
      <p:ext uri="{BB962C8B-B14F-4D97-AF65-F5344CB8AC3E}">
        <p14:creationId xmlns:p14="http://schemas.microsoft.com/office/powerpoint/2010/main" val="16698630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Origen of Alexandria (184-254)</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17998" y="950778"/>
            <a:ext cx="3875430" cy="5257800"/>
          </a:xfrm>
        </p:spPr>
      </p:pic>
      <p:sp>
        <p:nvSpPr>
          <p:cNvPr id="4" name="Text Placeholder 3"/>
          <p:cNvSpPr>
            <a:spLocks noGrp="1"/>
          </p:cNvSpPr>
          <p:nvPr>
            <p:ph type="body" sz="half" idx="2"/>
          </p:nvPr>
        </p:nvSpPr>
        <p:spPr>
          <a:xfrm>
            <a:off x="839788" y="2057400"/>
            <a:ext cx="6848899" cy="3811588"/>
          </a:xfrm>
        </p:spPr>
        <p:txBody>
          <a:bodyPr>
            <a:normAutofit/>
          </a:bodyPr>
          <a:lstStyle/>
          <a:p>
            <a:r>
              <a:rPr lang="en-US" sz="2000" dirty="0" smtClean="0"/>
              <a:t>Most of his work destroyed at 5</a:t>
            </a:r>
            <a:r>
              <a:rPr lang="en-US" sz="2000" baseline="30000" dirty="0" smtClean="0"/>
              <a:t>th</a:t>
            </a:r>
            <a:r>
              <a:rPr lang="en-US" sz="2000" dirty="0" smtClean="0"/>
              <a:t> ecumenical Council – due to </a:t>
            </a:r>
            <a:r>
              <a:rPr lang="en-US" sz="2000" dirty="0" err="1" smtClean="0"/>
              <a:t>Origenist</a:t>
            </a:r>
            <a:r>
              <a:rPr lang="en-US" sz="2000" dirty="0" smtClean="0"/>
              <a:t> Controversy (Epiphanius, Jerome, </a:t>
            </a:r>
            <a:r>
              <a:rPr lang="en-US" sz="2000" dirty="0" err="1" smtClean="0"/>
              <a:t>Rufinus</a:t>
            </a:r>
            <a:r>
              <a:rPr lang="en-US" sz="2000" dirty="0" smtClean="0"/>
              <a:t>, </a:t>
            </a:r>
            <a:r>
              <a:rPr lang="en-US" sz="2000" dirty="0" err="1" smtClean="0"/>
              <a:t>Evagrius</a:t>
            </a:r>
            <a:r>
              <a:rPr lang="en-US" sz="2000" dirty="0" smtClean="0"/>
              <a:t>)</a:t>
            </a:r>
          </a:p>
          <a:p>
            <a:r>
              <a:rPr lang="en-US" sz="2000" dirty="0" smtClean="0"/>
              <a:t>Condemned for his speculations on the pre-existence of souls and his teaching of </a:t>
            </a:r>
            <a:r>
              <a:rPr lang="en-US" sz="2000" dirty="0" err="1" smtClean="0"/>
              <a:t>apokatastasis</a:t>
            </a:r>
            <a:r>
              <a:rPr lang="en-US" sz="2000" dirty="0" smtClean="0"/>
              <a:t>, et. al.</a:t>
            </a:r>
          </a:p>
          <a:p>
            <a:r>
              <a:rPr lang="en-US" sz="2000" dirty="0" smtClean="0"/>
              <a:t>Chief Works – Commentaries and Homilies, On First Principles, Contra Celsum, On Prayer</a:t>
            </a:r>
          </a:p>
          <a:p>
            <a:r>
              <a:rPr lang="en-US" sz="2000" dirty="0" smtClean="0"/>
              <a:t>First Real Textual Critic – </a:t>
            </a:r>
            <a:r>
              <a:rPr lang="en-US" sz="2000" dirty="0" err="1" smtClean="0"/>
              <a:t>Hexapla</a:t>
            </a:r>
            <a:endParaRPr lang="en-US" sz="2000" dirty="0" smtClean="0"/>
          </a:p>
          <a:p>
            <a:r>
              <a:rPr lang="en-US" sz="2000" dirty="0" smtClean="0"/>
              <a:t>Imprisoned as an old man during Decian persecution, didn’t die in jail (some accused of giving in) but died of wounds a few years later</a:t>
            </a:r>
          </a:p>
          <a:p>
            <a:endParaRPr lang="en-US" sz="2000" dirty="0"/>
          </a:p>
        </p:txBody>
      </p:sp>
    </p:spTree>
    <p:extLst>
      <p:ext uri="{BB962C8B-B14F-4D97-AF65-F5344CB8AC3E}">
        <p14:creationId xmlns:p14="http://schemas.microsoft.com/office/powerpoint/2010/main" val="10480243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Cyprian of Carthage (ca. 210-258)</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06166" y="1880315"/>
            <a:ext cx="2542250" cy="3053255"/>
          </a:xfrm>
        </p:spPr>
      </p:pic>
      <p:sp>
        <p:nvSpPr>
          <p:cNvPr id="4" name="Text Placeholder 3"/>
          <p:cNvSpPr>
            <a:spLocks noGrp="1"/>
          </p:cNvSpPr>
          <p:nvPr>
            <p:ph type="body" sz="half" idx="2"/>
          </p:nvPr>
        </p:nvSpPr>
        <p:spPr>
          <a:xfrm>
            <a:off x="839788" y="2057400"/>
            <a:ext cx="7351175" cy="3811588"/>
          </a:xfrm>
        </p:spPr>
        <p:txBody>
          <a:bodyPr>
            <a:noAutofit/>
          </a:bodyPr>
          <a:lstStyle/>
          <a:p>
            <a:r>
              <a:rPr lang="en-US" sz="2000" dirty="0" smtClean="0"/>
              <a:t>Bishop and Martyr</a:t>
            </a:r>
          </a:p>
          <a:p>
            <a:r>
              <a:rPr lang="en-US" sz="2000" dirty="0" smtClean="0"/>
              <a:t>Convert late in life – was a former government official and wealthy patron</a:t>
            </a:r>
          </a:p>
          <a:p>
            <a:r>
              <a:rPr lang="en-US" sz="2000" dirty="0" smtClean="0"/>
              <a:t>Bishop from 249-258</a:t>
            </a:r>
          </a:p>
          <a:p>
            <a:r>
              <a:rPr lang="en-US" sz="2000" dirty="0" smtClean="0"/>
              <a:t>Wrote 12 treatises </a:t>
            </a:r>
          </a:p>
          <a:p>
            <a:r>
              <a:rPr lang="en-US" sz="2000" dirty="0"/>
              <a:t>	</a:t>
            </a:r>
            <a:r>
              <a:rPr lang="en-US" sz="2000" dirty="0" smtClean="0"/>
              <a:t>On the Lord’s Prayer, On the Unity of the Catholic Church, On Almsgiving, On the Plague, On the Lapsed, On Mortality, On Jealousy and Envy, On Patience, Exhortation to Martyrdom, Testimonies Against the Jews etc.</a:t>
            </a:r>
            <a:r>
              <a:rPr lang="en-US" sz="2000" dirty="0"/>
              <a:t> </a:t>
            </a:r>
            <a:endParaRPr lang="en-US" sz="2000" dirty="0" smtClean="0"/>
          </a:p>
          <a:p>
            <a:r>
              <a:rPr lang="en-US" sz="2000" dirty="0" smtClean="0"/>
              <a:t>Provided a defense of his fleeing for the first time he was arrested.</a:t>
            </a:r>
          </a:p>
          <a:p>
            <a:r>
              <a:rPr lang="en-US" sz="2000" dirty="0" smtClean="0"/>
              <a:t>Martyred as a Roman citizen. How?</a:t>
            </a:r>
          </a:p>
        </p:txBody>
      </p:sp>
    </p:spTree>
    <p:extLst>
      <p:ext uri="{BB962C8B-B14F-4D97-AF65-F5344CB8AC3E}">
        <p14:creationId xmlns:p14="http://schemas.microsoft.com/office/powerpoint/2010/main" val="3508521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Cyprian of Carthage (ca. 210-258)</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52700" y="1609860"/>
            <a:ext cx="2928292" cy="3516894"/>
          </a:xfrm>
        </p:spPr>
      </p:pic>
      <p:sp>
        <p:nvSpPr>
          <p:cNvPr id="4" name="Text Placeholder 3"/>
          <p:cNvSpPr>
            <a:spLocks noGrp="1"/>
          </p:cNvSpPr>
          <p:nvPr>
            <p:ph type="body" sz="half" idx="2"/>
          </p:nvPr>
        </p:nvSpPr>
        <p:spPr>
          <a:xfrm>
            <a:off x="839788" y="2057400"/>
            <a:ext cx="6694353" cy="3811588"/>
          </a:xfrm>
        </p:spPr>
        <p:txBody>
          <a:bodyPr>
            <a:normAutofit/>
          </a:bodyPr>
          <a:lstStyle/>
          <a:p>
            <a:r>
              <a:rPr lang="en-US" sz="2000" dirty="0"/>
              <a:t>F</a:t>
            </a:r>
            <a:r>
              <a:rPr lang="en-US" sz="2000" dirty="0" smtClean="0"/>
              <a:t>aced </a:t>
            </a:r>
            <a:r>
              <a:rPr lang="en-US" sz="2000" dirty="0"/>
              <a:t>with the task of dealing with the restoration of three types of people who had experienced the persecutions: </a:t>
            </a:r>
            <a:endParaRPr lang="en-US" sz="2000" dirty="0" smtClean="0"/>
          </a:p>
          <a:p>
            <a:pPr marL="342900" indent="-342900">
              <a:buAutoNum type="arabicParenBoth"/>
            </a:pPr>
            <a:r>
              <a:rPr lang="en-US" sz="2000" dirty="0" smtClean="0"/>
              <a:t>those </a:t>
            </a:r>
            <a:r>
              <a:rPr lang="en-US" sz="2000" dirty="0"/>
              <a:t>who had flocked to the pagan temples in order to comply with the demands of the emperor, as well as </a:t>
            </a:r>
            <a:endParaRPr lang="en-US" sz="2000" dirty="0" smtClean="0"/>
          </a:p>
          <a:p>
            <a:pPr marL="342900" indent="-342900">
              <a:buAutoNum type="arabicParenBoth"/>
            </a:pPr>
            <a:r>
              <a:rPr lang="en-US" sz="2000" dirty="0" smtClean="0"/>
              <a:t>(</a:t>
            </a:r>
            <a:r>
              <a:rPr lang="en-US" sz="2000" dirty="0"/>
              <a:t>2) those who had bowed to pressure from relatives and friends and </a:t>
            </a:r>
            <a:endParaRPr lang="en-US" sz="2000" dirty="0" smtClean="0"/>
          </a:p>
          <a:p>
            <a:pPr marL="342900" indent="-342900">
              <a:buAutoNum type="arabicParenBoth"/>
            </a:pPr>
            <a:r>
              <a:rPr lang="en-US" sz="2000" dirty="0" smtClean="0"/>
              <a:t>(</a:t>
            </a:r>
            <a:r>
              <a:rPr lang="en-US" sz="2000" dirty="0"/>
              <a:t>3) those who had obtained false certificates in order to avoid persecution. Alongside those who had escaped persecution stood the “Confessors,” </a:t>
            </a:r>
            <a:endParaRPr lang="en-US" sz="2000" dirty="0" smtClean="0"/>
          </a:p>
        </p:txBody>
      </p:sp>
    </p:spTree>
    <p:extLst>
      <p:ext uri="{BB962C8B-B14F-4D97-AF65-F5344CB8AC3E}">
        <p14:creationId xmlns:p14="http://schemas.microsoft.com/office/powerpoint/2010/main" val="39935683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Cyprian of Carthage (ca. 210-258)</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52327" y="1674777"/>
            <a:ext cx="3624879" cy="4353498"/>
          </a:xfrm>
        </p:spPr>
      </p:pic>
      <p:sp>
        <p:nvSpPr>
          <p:cNvPr id="4" name="Text Placeholder 3"/>
          <p:cNvSpPr>
            <a:spLocks noGrp="1"/>
          </p:cNvSpPr>
          <p:nvPr>
            <p:ph type="body" sz="half" idx="2"/>
          </p:nvPr>
        </p:nvSpPr>
        <p:spPr>
          <a:xfrm>
            <a:off x="839787" y="2057400"/>
            <a:ext cx="7132235" cy="3811588"/>
          </a:xfrm>
        </p:spPr>
        <p:txBody>
          <a:bodyPr>
            <a:noAutofit/>
          </a:bodyPr>
          <a:lstStyle/>
          <a:p>
            <a:r>
              <a:rPr lang="en-US" sz="2000" dirty="0" smtClean="0"/>
              <a:t>A synod </a:t>
            </a:r>
            <a:r>
              <a:rPr lang="en-US" sz="2000" dirty="0"/>
              <a:t>was called to resolve the issue, for which Cyprian wrote two treatises: </a:t>
            </a:r>
            <a:r>
              <a:rPr lang="en-US" sz="2000" i="1" dirty="0"/>
              <a:t>On the Unity of the Church </a:t>
            </a:r>
            <a:r>
              <a:rPr lang="en-US" sz="2000" dirty="0"/>
              <a:t>and </a:t>
            </a:r>
            <a:r>
              <a:rPr lang="en-US" sz="2000" i="1" dirty="0"/>
              <a:t>On the Lapsed. </a:t>
            </a:r>
            <a:r>
              <a:rPr lang="en-US" sz="2000" dirty="0"/>
              <a:t>The resolution to the conflict Cyprian offered in these documents was that those who refused to do penance should not be forgiven, even on their deathbeds; those who purchased certificates should be admitted into the Church immediately; the fallen should do penance for the rest of their lives and be restored on their deathbed, or, if they remained faithful during another persecution they should be reinstated. He further counseled that fallen clergy should be deposed and </a:t>
            </a:r>
            <a:r>
              <a:rPr lang="en-US" sz="2000" dirty="0" err="1"/>
              <a:t>schismatics</a:t>
            </a:r>
            <a:r>
              <a:rPr lang="en-US" sz="2000" dirty="0"/>
              <a:t> (i.e., those who separated themselves from the life of the church) excommunicated. </a:t>
            </a:r>
          </a:p>
          <a:p>
            <a:r>
              <a:rPr lang="en-US" sz="2000" dirty="0" smtClean="0"/>
              <a:t>He and the Councils at Carthage also prescribed various forms of penance.</a:t>
            </a:r>
          </a:p>
          <a:p>
            <a:r>
              <a:rPr lang="en-US" sz="2000" dirty="0" smtClean="0"/>
              <a:t>Martyred Sept. 14, 258</a:t>
            </a:r>
          </a:p>
        </p:txBody>
      </p:sp>
    </p:spTree>
    <p:extLst>
      <p:ext uri="{BB962C8B-B14F-4D97-AF65-F5344CB8AC3E}">
        <p14:creationId xmlns:p14="http://schemas.microsoft.com/office/powerpoint/2010/main" val="35013949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917066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a:t>
            </a:r>
            <a:endParaRPr lang="en-US" dirty="0"/>
          </a:p>
        </p:txBody>
      </p:sp>
      <p:sp>
        <p:nvSpPr>
          <p:cNvPr id="3" name="Content Placeholder 2"/>
          <p:cNvSpPr>
            <a:spLocks noGrp="1"/>
          </p:cNvSpPr>
          <p:nvPr>
            <p:ph idx="1"/>
          </p:nvPr>
        </p:nvSpPr>
        <p:spPr/>
        <p:txBody>
          <a:bodyPr/>
          <a:lstStyle/>
          <a:p>
            <a:r>
              <a:rPr lang="en-US" dirty="0" smtClean="0"/>
              <a:t>Fake News and Disinformation about </a:t>
            </a:r>
            <a:r>
              <a:rPr lang="en-US" dirty="0" smtClean="0"/>
              <a:t>Christians (</a:t>
            </a:r>
            <a:r>
              <a:rPr lang="en-US" dirty="0" err="1" smtClean="0"/>
              <a:t>Celsus</a:t>
            </a:r>
            <a:r>
              <a:rPr lang="en-US" dirty="0" smtClean="0"/>
              <a:t>/Porphyry)</a:t>
            </a:r>
            <a:endParaRPr lang="en-US" dirty="0" smtClean="0"/>
          </a:p>
          <a:p>
            <a:r>
              <a:rPr lang="en-US" dirty="0" smtClean="0"/>
              <a:t>Enter the Apologists</a:t>
            </a:r>
          </a:p>
          <a:p>
            <a:r>
              <a:rPr lang="en-US" dirty="0" smtClean="0"/>
              <a:t>Plague and Sickness</a:t>
            </a:r>
          </a:p>
          <a:p>
            <a:r>
              <a:rPr lang="en-US" dirty="0" smtClean="0"/>
              <a:t>Immorality and rot from within</a:t>
            </a:r>
          </a:p>
          <a:p>
            <a:r>
              <a:rPr lang="en-US" dirty="0" smtClean="0"/>
              <a:t>Fixing the date of Easter still in flux – Quartodeciman Controversy</a:t>
            </a:r>
          </a:p>
          <a:p>
            <a:r>
              <a:rPr lang="en-US" dirty="0" err="1" smtClean="0"/>
              <a:t>Montanism</a:t>
            </a:r>
            <a:r>
              <a:rPr lang="en-US" dirty="0" smtClean="0"/>
              <a:t> still around</a:t>
            </a:r>
          </a:p>
          <a:p>
            <a:pPr marL="0" indent="0">
              <a:buNone/>
            </a:pP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6968" y="90488"/>
            <a:ext cx="2857500" cy="1600200"/>
          </a:xfrm>
          <a:prstGeom prst="rect">
            <a:avLst/>
          </a:prstGeom>
        </p:spPr>
      </p:pic>
    </p:spTree>
    <p:extLst>
      <p:ext uri="{BB962C8B-B14F-4D97-AF65-F5344CB8AC3E}">
        <p14:creationId xmlns:p14="http://schemas.microsoft.com/office/powerpoint/2010/main" val="3816356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False Teachings to Contend With</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Marcian</a:t>
            </a:r>
            <a:endParaRPr lang="en-US" dirty="0"/>
          </a:p>
          <a:p>
            <a:r>
              <a:rPr lang="en-US" dirty="0" smtClean="0"/>
              <a:t>Basilides</a:t>
            </a:r>
            <a:r>
              <a:rPr lang="en-US" dirty="0"/>
              <a:t>, Valentinus, and other </a:t>
            </a:r>
            <a:r>
              <a:rPr lang="en-US" b="1" u="sng" dirty="0"/>
              <a:t>Gnostics</a:t>
            </a:r>
            <a:endParaRPr lang="en-US" dirty="0"/>
          </a:p>
          <a:p>
            <a:r>
              <a:rPr lang="en-US" b="1" dirty="0"/>
              <a:t>- Doctrinal Formulations Beginning</a:t>
            </a:r>
            <a:endParaRPr lang="en-US" dirty="0"/>
          </a:p>
          <a:p>
            <a:r>
              <a:rPr lang="en-US" dirty="0"/>
              <a:t>	- Tertullian’s Trinitarian terminology becomes the standard for Western/Latin Christianity (</a:t>
            </a:r>
            <a:r>
              <a:rPr lang="en-US" dirty="0" err="1"/>
              <a:t>una</a:t>
            </a:r>
            <a:r>
              <a:rPr lang="en-US" dirty="0"/>
              <a:t> substantia, </a:t>
            </a:r>
            <a:r>
              <a:rPr lang="en-US" dirty="0" err="1"/>
              <a:t>tres</a:t>
            </a:r>
            <a:r>
              <a:rPr lang="en-US" dirty="0"/>
              <a:t> personae)</a:t>
            </a:r>
          </a:p>
          <a:p>
            <a:r>
              <a:rPr lang="en-US" dirty="0"/>
              <a:t>	- Tension over what documents are authoritative in the life of the church because of </a:t>
            </a:r>
            <a:r>
              <a:rPr lang="en-US" dirty="0" err="1"/>
              <a:t>Marcian</a:t>
            </a:r>
            <a:r>
              <a:rPr lang="en-US" dirty="0"/>
              <a:t>.</a:t>
            </a:r>
          </a:p>
          <a:p>
            <a:r>
              <a:rPr lang="en-US" dirty="0"/>
              <a:t>	- First Commentaries on the Bible are </a:t>
            </a:r>
            <a:r>
              <a:rPr lang="en-US" dirty="0" smtClean="0"/>
              <a:t>being written </a:t>
            </a:r>
            <a:r>
              <a:rPr lang="en-US" dirty="0"/>
              <a:t>(</a:t>
            </a:r>
            <a:r>
              <a:rPr lang="en-US" dirty="0" err="1"/>
              <a:t>Heracleon</a:t>
            </a:r>
            <a:r>
              <a:rPr lang="en-US" dirty="0"/>
              <a:t> and Origen)</a:t>
            </a:r>
          </a:p>
          <a:p>
            <a:r>
              <a:rPr lang="en-US" dirty="0"/>
              <a:t>	- More thoroughgoing doctrinal treatises being written. </a:t>
            </a:r>
          </a:p>
          <a:p>
            <a:r>
              <a:rPr lang="en-US" dirty="0"/>
              <a:t>		- Irenaeus – </a:t>
            </a:r>
            <a:r>
              <a:rPr lang="en-US" i="1" dirty="0"/>
              <a:t>Against Heresies</a:t>
            </a:r>
            <a:endParaRPr lang="en-US" dirty="0"/>
          </a:p>
          <a:p>
            <a:r>
              <a:rPr lang="en-US" dirty="0"/>
              <a:t>		- Origen – </a:t>
            </a:r>
            <a:r>
              <a:rPr lang="en-US" i="1" dirty="0"/>
              <a:t>On First Principles, Contra </a:t>
            </a:r>
            <a:r>
              <a:rPr lang="en-US" i="1" dirty="0" err="1"/>
              <a:t>Celsus</a:t>
            </a:r>
            <a:endParaRPr lang="en-US" dirty="0"/>
          </a:p>
          <a:p>
            <a:r>
              <a:rPr lang="en-US" i="1" dirty="0"/>
              <a:t>		</a:t>
            </a:r>
            <a:r>
              <a:rPr lang="en-US" dirty="0"/>
              <a:t>- Tertullian – </a:t>
            </a:r>
            <a:r>
              <a:rPr lang="en-US" i="1" dirty="0"/>
              <a:t>Against </a:t>
            </a:r>
            <a:r>
              <a:rPr lang="en-US" i="1" dirty="0" err="1"/>
              <a:t>Marcian</a:t>
            </a:r>
            <a:r>
              <a:rPr lang="en-US" i="1" dirty="0"/>
              <a:t>, </a:t>
            </a:r>
            <a:r>
              <a:rPr lang="en-US" i="1" dirty="0" smtClean="0"/>
              <a:t>Apology </a:t>
            </a:r>
            <a:r>
              <a:rPr lang="en-US" dirty="0" smtClean="0"/>
              <a:t>– many ascetical treatises</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8311" y="568749"/>
            <a:ext cx="1628775" cy="2809875"/>
          </a:xfrm>
          <a:prstGeom prst="rect">
            <a:avLst/>
          </a:prstGeom>
        </p:spPr>
      </p:pic>
    </p:spTree>
    <p:extLst>
      <p:ext uri="{BB962C8B-B14F-4D97-AF65-F5344CB8AC3E}">
        <p14:creationId xmlns:p14="http://schemas.microsoft.com/office/powerpoint/2010/main" val="2657933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Becoming Stronger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Despite persecution which is localized</a:t>
            </a:r>
          </a:p>
          <a:p>
            <a:r>
              <a:rPr lang="en-US" dirty="0"/>
              <a:t>Tertullian talks about Christians being almost more numerous than the pagans in Carthage.</a:t>
            </a:r>
          </a:p>
          <a:p>
            <a:r>
              <a:rPr lang="en-US" dirty="0" smtClean="0"/>
              <a:t>Bishops </a:t>
            </a:r>
            <a:r>
              <a:rPr lang="en-US" dirty="0"/>
              <a:t>becoming more important and central to life of the </a:t>
            </a:r>
            <a:r>
              <a:rPr lang="en-US" dirty="0" smtClean="0"/>
              <a:t>church</a:t>
            </a:r>
          </a:p>
          <a:p>
            <a:pPr lvl="1"/>
            <a:r>
              <a:rPr lang="en-US" dirty="0" smtClean="0"/>
              <a:t>They perform Baptisms on Easter Vigil</a:t>
            </a:r>
          </a:p>
          <a:p>
            <a:pPr lvl="1"/>
            <a:r>
              <a:rPr lang="en-US" dirty="0" smtClean="0"/>
              <a:t>Attend councils and decide doctrine</a:t>
            </a:r>
          </a:p>
          <a:p>
            <a:pPr lvl="1"/>
            <a:r>
              <a:rPr lang="en-US" dirty="0" smtClean="0"/>
              <a:t>Presbyters become more closely associated with Eucharist</a:t>
            </a:r>
          </a:p>
          <a:p>
            <a:pPr lvl="1"/>
            <a:r>
              <a:rPr lang="en-US" dirty="0" smtClean="0"/>
              <a:t>Deacons gaining in authority and power (only 7 in any one city)</a:t>
            </a:r>
            <a:endParaRPr lang="en-US" dirty="0"/>
          </a:p>
          <a:p>
            <a:r>
              <a:rPr lang="en-US" dirty="0" smtClean="0"/>
              <a:t>Church </a:t>
            </a:r>
            <a:r>
              <a:rPr lang="en-US" dirty="0"/>
              <a:t>councils being called to deal with issues </a:t>
            </a:r>
            <a:r>
              <a:rPr lang="en-US" dirty="0" smtClean="0"/>
              <a:t>regionally, esp. in Carthage, North Africa</a:t>
            </a:r>
            <a:endParaRPr lang="en-US" dirty="0"/>
          </a:p>
          <a:p>
            <a:r>
              <a:rPr lang="en-US" dirty="0" smtClean="0"/>
              <a:t>Church </a:t>
            </a:r>
            <a:r>
              <a:rPr lang="en-US" dirty="0"/>
              <a:t>buildings start being built – ex. of Dura </a:t>
            </a:r>
            <a:r>
              <a:rPr lang="en-US" dirty="0" smtClean="0"/>
              <a:t>Europa where there was also a synagogue</a:t>
            </a:r>
            <a:endParaRPr lang="en-US" dirty="0"/>
          </a:p>
        </p:txBody>
      </p:sp>
    </p:spTree>
    <p:extLst>
      <p:ext uri="{BB962C8B-B14F-4D97-AF65-F5344CB8AC3E}">
        <p14:creationId xmlns:p14="http://schemas.microsoft.com/office/powerpoint/2010/main" val="389740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Church Becoming Stronger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Eusebius tells us that even some emperors seem sympathetic to Christianity. In fact, some of the emperors that ended up persecuting the church were initially favorably disposed to the church, like </a:t>
            </a:r>
            <a:r>
              <a:rPr lang="en-US" dirty="0" err="1" smtClean="0"/>
              <a:t>Gallienus</a:t>
            </a:r>
            <a:r>
              <a:rPr lang="en-US" dirty="0" smtClean="0"/>
              <a:t> (who came after Decius, see Eusebius, p. 238) and Licinius (early 4</a:t>
            </a:r>
            <a:r>
              <a:rPr lang="en-US" baseline="30000" dirty="0" smtClean="0"/>
              <a:t>th</a:t>
            </a:r>
            <a:r>
              <a:rPr lang="en-US" dirty="0" smtClean="0"/>
              <a:t> c) who co-ruled for a while with Constantine. </a:t>
            </a:r>
          </a:p>
          <a:p>
            <a:r>
              <a:rPr lang="en-US" dirty="0" smtClean="0"/>
              <a:t>Peter Brown points out that Christianity was already becoming a force to be reckoned with before Constantine arrives on the scene. In Rome in the early third century, he writes, “the Church included a powerful freedman chamberlain of the emperor; its bishop was a former slave of that freedman; it was protected by the emperor’s mistress, and patronized by noble ladies.”</a:t>
            </a:r>
          </a:p>
          <a:p>
            <a:pPr lvl="0"/>
            <a:r>
              <a:rPr lang="en-US" dirty="0" smtClean="0"/>
              <a:t>Vast network of travel and communication among the bishops and congregations</a:t>
            </a:r>
          </a:p>
          <a:p>
            <a:r>
              <a:rPr lang="en-US" dirty="0" smtClean="0"/>
              <a:t>Christians stood out for their care of the poor and the sick – especially during times of plague</a:t>
            </a:r>
          </a:p>
          <a:p>
            <a:endParaRPr lang="en-US" dirty="0"/>
          </a:p>
        </p:txBody>
      </p:sp>
    </p:spTree>
    <p:extLst>
      <p:ext uri="{BB962C8B-B14F-4D97-AF65-F5344CB8AC3E}">
        <p14:creationId xmlns:p14="http://schemas.microsoft.com/office/powerpoint/2010/main" val="40794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Pliny’s Letter to Trajan (112 AD) </a:t>
            </a:r>
            <a:endParaRPr lang="en-US" dirty="0"/>
          </a:p>
        </p:txBody>
      </p:sp>
      <p:sp>
        <p:nvSpPr>
          <p:cNvPr id="3" name="Content Placeholder 2"/>
          <p:cNvSpPr>
            <a:spLocks noGrp="1"/>
          </p:cNvSpPr>
          <p:nvPr>
            <p:ph idx="1"/>
          </p:nvPr>
        </p:nvSpPr>
        <p:spPr/>
        <p:txBody>
          <a:bodyPr>
            <a:noAutofit/>
          </a:bodyPr>
          <a:lstStyle/>
          <a:p>
            <a:r>
              <a:rPr lang="en-US" sz="2000" dirty="0"/>
              <a:t>It is my practice, my lord, to refer to you all matters concerning which I am in doubt. For who can better give guidance to my hesitation or inform my ignorance? I have never participated in trials of Christians. I therefore do not know what offenses it is the practice to punish or investigate, and to what extent. And I have been not a little hesitant as to whether there should be any distinction on account of age or no difference between the very young and the more mature; whether pardon is to be granted for repentance, or, if a man has once been a Christian, it does him no good to have ceased to be one; whether the name itself, even without offenses, or only the offenses associated with the name are to be punished.</a:t>
            </a:r>
          </a:p>
          <a:p>
            <a:r>
              <a:rPr lang="en-US" sz="2000" dirty="0"/>
              <a:t>Meanwhile, in the case of those who were denounced to me as Christians, I have observed the following procedure: I interrogated these as to whether they were Christians; those who confessed I interrogated a second and a third time, threatening them with punishment; those who persisted I ordered executed. For I had no doubt that, whatever the nature of their creed, stubbornness and inflexible obstinacy surely deserve to be punished. There were others possessed of the same folly; but because they were Roman citizens, I signed an order for them to be transferred to Rome.</a:t>
            </a:r>
          </a:p>
          <a:p>
            <a:endParaRPr lang="en-US" sz="2000" dirty="0"/>
          </a:p>
        </p:txBody>
      </p:sp>
    </p:spTree>
    <p:extLst>
      <p:ext uri="{BB962C8B-B14F-4D97-AF65-F5344CB8AC3E}">
        <p14:creationId xmlns:p14="http://schemas.microsoft.com/office/powerpoint/2010/main" val="1053912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Scilli</a:t>
            </a:r>
            <a:r>
              <a:rPr lang="en-US" dirty="0" smtClean="0"/>
              <a:t> </a:t>
            </a:r>
            <a:r>
              <a:rPr lang="en-US" dirty="0" err="1" smtClean="0"/>
              <a:t>Marytrdom</a:t>
            </a:r>
            <a:r>
              <a:rPr lang="en-US" dirty="0" smtClean="0"/>
              <a:t> Account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2336346"/>
              </p:ext>
            </p:extLst>
          </p:nvPr>
        </p:nvGraphicFramePr>
        <p:xfrm>
          <a:off x="838200" y="1979445"/>
          <a:ext cx="9525000" cy="1390650"/>
        </p:xfrm>
        <a:graphic>
          <a:graphicData uri="http://schemas.openxmlformats.org/drawingml/2006/table">
            <a:tbl>
              <a:tblPr/>
              <a:tblGrid>
                <a:gridCol w="9525000"/>
              </a:tblGrid>
              <a:tr h="0">
                <a:tc>
                  <a:txBody>
                    <a:bodyPr/>
                    <a:lstStyle/>
                    <a:p>
                      <a:pPr algn="l" fontAlgn="base"/>
                      <a:r>
                        <a:rPr lang="en-US" b="1" u="none" strike="noStrike" dirty="0">
                          <a:solidFill>
                            <a:srgbClr val="0645AD"/>
                          </a:solidFill>
                          <a:effectLst/>
                          <a:latin typeface="inherit"/>
                        </a:rPr>
                        <a:t>1.</a:t>
                      </a:r>
                      <a:r>
                        <a:rPr lang="en-US" b="1" dirty="0">
                          <a:effectLst/>
                          <a:latin typeface="inherit"/>
                        </a:rPr>
                        <a:t> </a:t>
                      </a:r>
                      <a:r>
                        <a:rPr lang="en-US" b="0" dirty="0">
                          <a:effectLst/>
                          <a:latin typeface="inherit"/>
                        </a:rPr>
                        <a:t>[</a:t>
                      </a:r>
                      <a:r>
                        <a:rPr lang="en-US" b="0" u="none" strike="noStrike" dirty="0">
                          <a:solidFill>
                            <a:srgbClr val="0645AD"/>
                          </a:solidFill>
                          <a:effectLst/>
                          <a:latin typeface="inherit"/>
                          <a:hlinkClick r:id="rId2"/>
                        </a:rPr>
                        <a:t>Latin</a:t>
                      </a:r>
                      <a:r>
                        <a:rPr lang="en-US" b="0" dirty="0">
                          <a:effectLst/>
                          <a:latin typeface="inherit"/>
                        </a:rPr>
                        <a:t>] During the consulship of </a:t>
                      </a:r>
                      <a:r>
                        <a:rPr lang="en-US" b="0" dirty="0" err="1">
                          <a:effectLst/>
                          <a:latin typeface="inherit"/>
                        </a:rPr>
                        <a:t>Praesens</a:t>
                      </a:r>
                      <a:r>
                        <a:rPr lang="en-US" b="0" dirty="0">
                          <a:effectLst/>
                          <a:latin typeface="inherit"/>
                        </a:rPr>
                        <a:t> (second term) and </a:t>
                      </a:r>
                      <a:r>
                        <a:rPr lang="en-US" b="0" dirty="0" err="1">
                          <a:effectLst/>
                          <a:latin typeface="inherit"/>
                        </a:rPr>
                        <a:t>Condianus</a:t>
                      </a:r>
                      <a:r>
                        <a:rPr lang="en-US" b="0" dirty="0">
                          <a:effectLst/>
                          <a:latin typeface="inherit"/>
                        </a:rPr>
                        <a:t>, on 17 July, in Carthage, there were led into the governor’s office: </a:t>
                      </a:r>
                      <a:r>
                        <a:rPr lang="en-US" b="0" dirty="0" err="1">
                          <a:effectLst/>
                          <a:latin typeface="inherit"/>
                        </a:rPr>
                        <a:t>Speratus</a:t>
                      </a:r>
                      <a:r>
                        <a:rPr lang="en-US" b="0" dirty="0">
                          <a:effectLst/>
                          <a:latin typeface="inherit"/>
                        </a:rPr>
                        <a:t>, </a:t>
                      </a:r>
                      <a:r>
                        <a:rPr lang="en-US" b="0" dirty="0" err="1">
                          <a:effectLst/>
                          <a:latin typeface="inherit"/>
                        </a:rPr>
                        <a:t>Nartzalus</a:t>
                      </a:r>
                      <a:r>
                        <a:rPr lang="en-US" b="0" dirty="0">
                          <a:effectLst/>
                          <a:latin typeface="inherit"/>
                        </a:rPr>
                        <a:t> and </a:t>
                      </a:r>
                      <a:r>
                        <a:rPr lang="en-US" b="0" dirty="0" err="1">
                          <a:effectLst/>
                          <a:latin typeface="inherit"/>
                        </a:rPr>
                        <a:t>Cittinus</a:t>
                      </a:r>
                      <a:r>
                        <a:rPr lang="en-US" b="0" dirty="0">
                          <a:effectLst/>
                          <a:latin typeface="inherit"/>
                        </a:rPr>
                        <a:t>; </a:t>
                      </a:r>
                      <a:r>
                        <a:rPr lang="en-US" b="0" dirty="0" err="1">
                          <a:effectLst/>
                          <a:latin typeface="inherit"/>
                        </a:rPr>
                        <a:t>Donata</a:t>
                      </a:r>
                      <a:r>
                        <a:rPr lang="en-US" b="0" dirty="0">
                          <a:effectLst/>
                          <a:latin typeface="inherit"/>
                        </a:rPr>
                        <a:t>, Secunda, </a:t>
                      </a:r>
                      <a:r>
                        <a:rPr lang="en-US" b="0" dirty="0" err="1">
                          <a:effectLst/>
                          <a:latin typeface="inherit"/>
                        </a:rPr>
                        <a:t>Vestia</a:t>
                      </a:r>
                      <a:r>
                        <a:rPr lang="en-US" b="0" dirty="0">
                          <a:effectLst/>
                          <a:latin typeface="inherit"/>
                        </a:rPr>
                        <a:t>.</a:t>
                      </a:r>
                    </a:p>
                    <a:p>
                      <a:pPr algn="l" fontAlgn="base"/>
                      <a:r>
                        <a:rPr lang="en-US" b="0" dirty="0" err="1">
                          <a:effectLst/>
                          <a:latin typeface="inherit"/>
                        </a:rPr>
                        <a:t>Saturninus</a:t>
                      </a:r>
                      <a:r>
                        <a:rPr lang="en-US" b="0" dirty="0">
                          <a:effectLst/>
                          <a:latin typeface="inherit"/>
                        </a:rPr>
                        <a:t> the governor said: “You can have mercy from our lord the emperor, if you return to your senses.”</a:t>
                      </a:r>
                    </a:p>
                  </a:txBody>
                  <a:tcPr marL="9525" marR="9525" marT="9525" marB="9525" anchor="ctr">
                    <a:lnL>
                      <a:noFill/>
                    </a:lnL>
                    <a:lnR>
                      <a:noFill/>
                    </a:lnR>
                    <a:lnT>
                      <a:noFill/>
                    </a:lnT>
                    <a:lnB>
                      <a:noFill/>
                    </a:lnB>
                    <a:solidFill>
                      <a:srgbClr val="FFFFFF"/>
                    </a:solidFill>
                  </a:tcPr>
                </a:tc>
              </a:tr>
            </a:tbl>
          </a:graphicData>
        </a:graphic>
      </p:graphicFrame>
      <p:sp>
        <p:nvSpPr>
          <p:cNvPr id="5" name="Rectangle 1"/>
          <p:cNvSpPr>
            <a:spLocks noChangeArrowheads="1"/>
          </p:cNvSpPr>
          <p:nvPr/>
        </p:nvSpPr>
        <p:spPr bwMode="auto">
          <a:xfrm>
            <a:off x="-495300" y="-1326524"/>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A40C6B"/>
                </a:solidFill>
                <a:effectLst/>
                <a:latin typeface="pt sans"/>
              </a:rPr>
              <a:t>The Acts of the Scillitan Martyrs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p:nvPr/>
        </p:nvSpPr>
        <p:spPr>
          <a:xfrm>
            <a:off x="838200" y="3511417"/>
            <a:ext cx="6096000" cy="1200329"/>
          </a:xfrm>
          <a:prstGeom prst="rect">
            <a:avLst/>
          </a:prstGeom>
        </p:spPr>
        <p:txBody>
          <a:bodyPr>
            <a:spAutoFit/>
          </a:bodyPr>
          <a:lstStyle/>
          <a:p>
            <a:r>
              <a:rPr lang="en-US" b="1" dirty="0">
                <a:solidFill>
                  <a:srgbClr val="0645AD"/>
                </a:solidFill>
                <a:latin typeface="inherit"/>
              </a:rPr>
              <a:t>2.</a:t>
            </a:r>
            <a:r>
              <a:rPr lang="en-US" dirty="0">
                <a:solidFill>
                  <a:srgbClr val="444444"/>
                </a:solidFill>
                <a:latin typeface="pt serif"/>
              </a:rPr>
              <a:t> [</a:t>
            </a:r>
            <a:r>
              <a:rPr lang="en-US" dirty="0">
                <a:solidFill>
                  <a:srgbClr val="0645AD"/>
                </a:solidFill>
                <a:latin typeface="pt serif"/>
                <a:hlinkClick r:id="rId3"/>
              </a:rPr>
              <a:t>Latin</a:t>
            </a:r>
            <a:r>
              <a:rPr lang="en-US" dirty="0">
                <a:solidFill>
                  <a:srgbClr val="444444"/>
                </a:solidFill>
                <a:latin typeface="pt serif"/>
              </a:rPr>
              <a:t>] </a:t>
            </a:r>
            <a:r>
              <a:rPr lang="en-US" dirty="0" err="1">
                <a:solidFill>
                  <a:srgbClr val="444444"/>
                </a:solidFill>
                <a:latin typeface="pt serif"/>
              </a:rPr>
              <a:t>Speratus</a:t>
            </a:r>
            <a:r>
              <a:rPr lang="en-US" dirty="0">
                <a:solidFill>
                  <a:srgbClr val="444444"/>
                </a:solidFill>
                <a:latin typeface="pt serif"/>
              </a:rPr>
              <a:t> said: “We have never done wrong. We have stayed clear of treating people unfairly. We have never spoken ill of anyone. Instead, when treated badly, we have offered thanks, because we obey our own ruler.”</a:t>
            </a:r>
            <a:endParaRPr lang="en-US" dirty="0"/>
          </a:p>
        </p:txBody>
      </p:sp>
      <p:sp>
        <p:nvSpPr>
          <p:cNvPr id="7" name="Rectangle 6"/>
          <p:cNvSpPr/>
          <p:nvPr/>
        </p:nvSpPr>
        <p:spPr>
          <a:xfrm>
            <a:off x="838200" y="4953850"/>
            <a:ext cx="6096000" cy="1200329"/>
          </a:xfrm>
          <a:prstGeom prst="rect">
            <a:avLst/>
          </a:prstGeom>
        </p:spPr>
        <p:txBody>
          <a:bodyPr>
            <a:spAutoFit/>
          </a:bodyPr>
          <a:lstStyle/>
          <a:p>
            <a:r>
              <a:rPr lang="en-US" b="1" dirty="0">
                <a:solidFill>
                  <a:srgbClr val="0645AD"/>
                </a:solidFill>
                <a:latin typeface="inherit"/>
              </a:rPr>
              <a:t>3.</a:t>
            </a:r>
            <a:r>
              <a:rPr lang="en-US" dirty="0">
                <a:solidFill>
                  <a:srgbClr val="444444"/>
                </a:solidFill>
                <a:latin typeface="pt serif"/>
              </a:rPr>
              <a:t> [</a:t>
            </a:r>
            <a:r>
              <a:rPr lang="en-US" dirty="0">
                <a:solidFill>
                  <a:srgbClr val="0645AD"/>
                </a:solidFill>
                <a:latin typeface="pt serif"/>
                <a:hlinkClick r:id="rId4"/>
              </a:rPr>
              <a:t>Latin</a:t>
            </a:r>
            <a:r>
              <a:rPr lang="en-US" dirty="0">
                <a:solidFill>
                  <a:srgbClr val="444444"/>
                </a:solidFill>
                <a:latin typeface="pt serif"/>
              </a:rPr>
              <a:t>] </a:t>
            </a:r>
            <a:r>
              <a:rPr lang="en-US" dirty="0" err="1">
                <a:solidFill>
                  <a:srgbClr val="444444"/>
                </a:solidFill>
                <a:latin typeface="pt serif"/>
              </a:rPr>
              <a:t>Saturninus</a:t>
            </a:r>
            <a:r>
              <a:rPr lang="en-US" dirty="0">
                <a:solidFill>
                  <a:srgbClr val="444444"/>
                </a:solidFill>
                <a:latin typeface="pt serif"/>
              </a:rPr>
              <a:t> the governor said: “We too are religious and our religion is simple: we swear by the birth spirit of our lord the emperor and offer sacrifice for his health, which you must do as well.”</a:t>
            </a:r>
            <a:endParaRPr lang="en-US" dirty="0"/>
          </a:p>
        </p:txBody>
      </p:sp>
    </p:spTree>
    <p:extLst>
      <p:ext uri="{BB962C8B-B14F-4D97-AF65-F5344CB8AC3E}">
        <p14:creationId xmlns:p14="http://schemas.microsoft.com/office/powerpoint/2010/main" val="833445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4.</a:t>
            </a:r>
            <a:r>
              <a:rPr lang="en-US" dirty="0"/>
              <a:t> [</a:t>
            </a:r>
            <a:r>
              <a:rPr lang="en-US" dirty="0">
                <a:hlinkClick r:id="rId2"/>
              </a:rPr>
              <a:t>Latin</a:t>
            </a:r>
            <a:r>
              <a:rPr lang="en-US" dirty="0"/>
              <a:t>] </a:t>
            </a:r>
            <a:r>
              <a:rPr lang="en-US" dirty="0" err="1"/>
              <a:t>Speratus</a:t>
            </a:r>
            <a:r>
              <a:rPr lang="en-US" dirty="0"/>
              <a:t> said: “If you are prepared to listen to me, I will tell you a mystery of simplicity</a:t>
            </a:r>
            <a:r>
              <a:rPr lang="en-US" dirty="0" smtClean="0"/>
              <a:t>.”</a:t>
            </a:r>
          </a:p>
          <a:p>
            <a:r>
              <a:rPr lang="en-US" b="1" dirty="0"/>
              <a:t>5.</a:t>
            </a:r>
            <a:r>
              <a:rPr lang="en-US" dirty="0"/>
              <a:t> [</a:t>
            </a:r>
            <a:r>
              <a:rPr lang="en-US" dirty="0">
                <a:hlinkClick r:id="rId3"/>
              </a:rPr>
              <a:t>Latin</a:t>
            </a:r>
            <a:r>
              <a:rPr lang="en-US" dirty="0"/>
              <a:t>] </a:t>
            </a:r>
            <a:r>
              <a:rPr lang="en-US" dirty="0" err="1"/>
              <a:t>Saturninus</a:t>
            </a:r>
            <a:r>
              <a:rPr lang="en-US" dirty="0"/>
              <a:t> said: “If you’re going to tell bad things about our sacred rituals, I will not listen to you. Rather, swear by the birth spirit of our lord the emperor.”</a:t>
            </a:r>
            <a:endParaRPr lang="en-US" dirty="0" smtClean="0"/>
          </a:p>
          <a:p>
            <a:r>
              <a:rPr lang="en-US" b="1" dirty="0"/>
              <a:t>6.</a:t>
            </a:r>
            <a:r>
              <a:rPr lang="en-US" dirty="0"/>
              <a:t> [</a:t>
            </a:r>
            <a:r>
              <a:rPr lang="en-US" dirty="0">
                <a:hlinkClick r:id="rId4"/>
              </a:rPr>
              <a:t>Latin</a:t>
            </a:r>
            <a:r>
              <a:rPr lang="en-US" dirty="0"/>
              <a:t>] </a:t>
            </a:r>
            <a:r>
              <a:rPr lang="en-US" dirty="0" err="1"/>
              <a:t>Speratus</a:t>
            </a:r>
            <a:r>
              <a:rPr lang="en-US" dirty="0"/>
              <a:t> said: “I do not acknowledge the authority of this world, but I rather serve that God whom no one has seen or can see with these eyes. I have never been guilty of theft, but whenever I buy, I pay the tax, because I acknowledge my lord, the king of kings and ruler of all peoples.”</a:t>
            </a:r>
          </a:p>
        </p:txBody>
      </p:sp>
    </p:spTree>
    <p:extLst>
      <p:ext uri="{BB962C8B-B14F-4D97-AF65-F5344CB8AC3E}">
        <p14:creationId xmlns:p14="http://schemas.microsoft.com/office/powerpoint/2010/main" val="612909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7.</a:t>
            </a:r>
            <a:r>
              <a:rPr lang="en-US" dirty="0"/>
              <a:t> [</a:t>
            </a:r>
            <a:r>
              <a:rPr lang="en-US" dirty="0">
                <a:hlinkClick r:id="rId2"/>
              </a:rPr>
              <a:t>Latin</a:t>
            </a:r>
            <a:r>
              <a:rPr lang="en-US" dirty="0"/>
              <a:t>] </a:t>
            </a:r>
            <a:r>
              <a:rPr lang="en-US" dirty="0" err="1"/>
              <a:t>Saturninus</a:t>
            </a:r>
            <a:r>
              <a:rPr lang="en-US" dirty="0"/>
              <a:t> the governor said to the others: “Stop being of this persuasion!”</a:t>
            </a:r>
          </a:p>
          <a:p>
            <a:r>
              <a:rPr lang="en-US" dirty="0" err="1"/>
              <a:t>Speratus</a:t>
            </a:r>
            <a:r>
              <a:rPr lang="en-US" dirty="0"/>
              <a:t> said: “The persuasion to commit murder and to bear false testimony is a worse persuasion.”</a:t>
            </a:r>
          </a:p>
          <a:p>
            <a:pPr fontAlgn="base"/>
            <a:r>
              <a:rPr lang="en-US" b="1" dirty="0" smtClean="0"/>
              <a:t>8</a:t>
            </a:r>
            <a:r>
              <a:rPr lang="en-US" b="1" dirty="0"/>
              <a:t>.</a:t>
            </a:r>
            <a:r>
              <a:rPr lang="en-US" dirty="0"/>
              <a:t> [</a:t>
            </a:r>
            <a:r>
              <a:rPr lang="en-US" dirty="0">
                <a:hlinkClick r:id="rId3"/>
              </a:rPr>
              <a:t>Latin</a:t>
            </a:r>
            <a:r>
              <a:rPr lang="en-US" dirty="0"/>
              <a:t>] </a:t>
            </a:r>
            <a:r>
              <a:rPr lang="en-US" dirty="0" err="1"/>
              <a:t>Saturninus</a:t>
            </a:r>
            <a:r>
              <a:rPr lang="en-US" dirty="0"/>
              <a:t> the governor said: “Stop being part of this madness!”</a:t>
            </a:r>
          </a:p>
          <a:p>
            <a:r>
              <a:rPr lang="en-US" dirty="0" err="1"/>
              <a:t>Cittinus</a:t>
            </a:r>
            <a:r>
              <a:rPr lang="en-US" dirty="0"/>
              <a:t> said: “We have no other to fear but the Lord our God, who is in heaven.”</a:t>
            </a:r>
          </a:p>
        </p:txBody>
      </p:sp>
    </p:spTree>
    <p:extLst>
      <p:ext uri="{BB962C8B-B14F-4D97-AF65-F5344CB8AC3E}">
        <p14:creationId xmlns:p14="http://schemas.microsoft.com/office/powerpoint/2010/main" val="18896093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a:t>9.</a:t>
            </a:r>
            <a:r>
              <a:rPr lang="en-US" dirty="0"/>
              <a:t> [</a:t>
            </a:r>
            <a:r>
              <a:rPr lang="en-US" dirty="0">
                <a:hlinkClick r:id="rId2"/>
              </a:rPr>
              <a:t>Latin</a:t>
            </a:r>
            <a:r>
              <a:rPr lang="en-US" dirty="0"/>
              <a:t>] </a:t>
            </a:r>
            <a:r>
              <a:rPr lang="en-US" dirty="0" err="1"/>
              <a:t>Donata</a:t>
            </a:r>
            <a:r>
              <a:rPr lang="en-US" dirty="0"/>
              <a:t> said: “Honor to Caesar in his capacity as Caesar, but fear to God.”</a:t>
            </a:r>
          </a:p>
          <a:p>
            <a:pPr fontAlgn="base"/>
            <a:r>
              <a:rPr lang="en-US" dirty="0" err="1"/>
              <a:t>Vestia</a:t>
            </a:r>
            <a:r>
              <a:rPr lang="en-US" dirty="0"/>
              <a:t> said: “I am a Christian.”</a:t>
            </a:r>
          </a:p>
          <a:p>
            <a:r>
              <a:rPr lang="en-US" dirty="0"/>
              <a:t>Secunda </a:t>
            </a:r>
            <a:r>
              <a:rPr lang="en-US" dirty="0" smtClean="0"/>
              <a:t>said</a:t>
            </a:r>
            <a:r>
              <a:rPr lang="en-US" dirty="0"/>
              <a:t>: “What I am is exactly what I want to be</a:t>
            </a:r>
            <a:r>
              <a:rPr lang="en-US" dirty="0" smtClean="0"/>
              <a:t>.”</a:t>
            </a:r>
          </a:p>
          <a:p>
            <a:pPr fontAlgn="base"/>
            <a:r>
              <a:rPr lang="en-US" b="1" dirty="0"/>
              <a:t>10.</a:t>
            </a:r>
            <a:r>
              <a:rPr lang="en-US" dirty="0"/>
              <a:t> [</a:t>
            </a:r>
            <a:r>
              <a:rPr lang="en-US" dirty="0">
                <a:hlinkClick r:id="rId3"/>
              </a:rPr>
              <a:t>Latin</a:t>
            </a:r>
            <a:r>
              <a:rPr lang="en-US" dirty="0"/>
              <a:t>] </a:t>
            </a:r>
            <a:r>
              <a:rPr lang="en-US" dirty="0" err="1"/>
              <a:t>Saturninus</a:t>
            </a:r>
            <a:r>
              <a:rPr lang="en-US" dirty="0"/>
              <a:t> the governor said to </a:t>
            </a:r>
            <a:r>
              <a:rPr lang="en-US" dirty="0" err="1"/>
              <a:t>Speratus</a:t>
            </a:r>
            <a:r>
              <a:rPr lang="en-US" dirty="0"/>
              <a:t>: “Do you persevere in being a Christian?”</a:t>
            </a:r>
          </a:p>
          <a:p>
            <a:r>
              <a:rPr lang="en-US" dirty="0" err="1"/>
              <a:t>Speratus</a:t>
            </a:r>
            <a:r>
              <a:rPr lang="en-US" dirty="0"/>
              <a:t> said: “I am a Christian”, and all uttered their agreement with him.</a:t>
            </a:r>
          </a:p>
        </p:txBody>
      </p:sp>
    </p:spTree>
    <p:extLst>
      <p:ext uri="{BB962C8B-B14F-4D97-AF65-F5344CB8AC3E}">
        <p14:creationId xmlns:p14="http://schemas.microsoft.com/office/powerpoint/2010/main" val="1263980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a:t>11.</a:t>
            </a:r>
            <a:r>
              <a:rPr lang="en-US" dirty="0"/>
              <a:t> [</a:t>
            </a:r>
            <a:r>
              <a:rPr lang="en-US" dirty="0">
                <a:hlinkClick r:id="rId2"/>
              </a:rPr>
              <a:t>Latin</a:t>
            </a:r>
            <a:r>
              <a:rPr lang="en-US" dirty="0"/>
              <a:t>] </a:t>
            </a:r>
            <a:r>
              <a:rPr lang="en-US" dirty="0" err="1"/>
              <a:t>Saturninus</a:t>
            </a:r>
            <a:r>
              <a:rPr lang="en-US" dirty="0"/>
              <a:t> the governor said: “Do you want some time to consider the matter carefully?”</a:t>
            </a:r>
          </a:p>
          <a:p>
            <a:r>
              <a:rPr lang="en-US" dirty="0" err="1"/>
              <a:t>Speratus</a:t>
            </a:r>
            <a:r>
              <a:rPr lang="en-US" dirty="0"/>
              <a:t> said: “In such a just cause there is no need for careful consideration</a:t>
            </a:r>
            <a:r>
              <a:rPr lang="en-US" dirty="0" smtClean="0"/>
              <a:t>.”</a:t>
            </a:r>
          </a:p>
          <a:p>
            <a:pPr fontAlgn="base"/>
            <a:r>
              <a:rPr lang="en-US" b="1" dirty="0"/>
              <a:t>12.</a:t>
            </a:r>
            <a:r>
              <a:rPr lang="en-US" dirty="0"/>
              <a:t> [</a:t>
            </a:r>
            <a:r>
              <a:rPr lang="en-US" dirty="0">
                <a:hlinkClick r:id="rId3"/>
              </a:rPr>
              <a:t>Latin</a:t>
            </a:r>
            <a:r>
              <a:rPr lang="en-US" dirty="0"/>
              <a:t>] </a:t>
            </a:r>
            <a:r>
              <a:rPr lang="en-US" dirty="0" err="1"/>
              <a:t>Saturninus</a:t>
            </a:r>
            <a:r>
              <a:rPr lang="en-US" dirty="0"/>
              <a:t> the governor said: “What sort of things do you have in that case of yours?”</a:t>
            </a:r>
          </a:p>
          <a:p>
            <a:r>
              <a:rPr lang="en-US" dirty="0" err="1"/>
              <a:t>Speratus</a:t>
            </a:r>
            <a:r>
              <a:rPr lang="en-US" dirty="0"/>
              <a:t> said: “Books and letters of Paul, a righteous man</a:t>
            </a:r>
            <a:r>
              <a:rPr lang="en-US" dirty="0" smtClean="0"/>
              <a:t>.”</a:t>
            </a:r>
          </a:p>
          <a:p>
            <a:pPr fontAlgn="base"/>
            <a:r>
              <a:rPr lang="en-US" b="1" dirty="0"/>
              <a:t>13.</a:t>
            </a:r>
            <a:r>
              <a:rPr lang="en-US" dirty="0"/>
              <a:t> [</a:t>
            </a:r>
            <a:r>
              <a:rPr lang="en-US" dirty="0">
                <a:hlinkClick r:id="rId4"/>
              </a:rPr>
              <a:t>Latin</a:t>
            </a:r>
            <a:r>
              <a:rPr lang="en-US" dirty="0"/>
              <a:t>] </a:t>
            </a:r>
            <a:r>
              <a:rPr lang="en-US" dirty="0" err="1"/>
              <a:t>Saturninus</a:t>
            </a:r>
            <a:r>
              <a:rPr lang="en-US" dirty="0"/>
              <a:t> the governor said: “Have a delay of 30 days and think things over!”</a:t>
            </a:r>
          </a:p>
          <a:p>
            <a:r>
              <a:rPr lang="en-US" dirty="0"/>
              <a:t>Again </a:t>
            </a:r>
            <a:r>
              <a:rPr lang="en-US" dirty="0" err="1"/>
              <a:t>Speratus</a:t>
            </a:r>
            <a:r>
              <a:rPr lang="en-US" dirty="0"/>
              <a:t> said: “I am a Christian”, and all uttered their agreement with him.</a:t>
            </a:r>
          </a:p>
        </p:txBody>
      </p:sp>
    </p:spTree>
    <p:extLst>
      <p:ext uri="{BB962C8B-B14F-4D97-AF65-F5344CB8AC3E}">
        <p14:creationId xmlns:p14="http://schemas.microsoft.com/office/powerpoint/2010/main" val="1778578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14.</a:t>
            </a:r>
            <a:r>
              <a:rPr lang="en-US" dirty="0"/>
              <a:t> [</a:t>
            </a:r>
            <a:r>
              <a:rPr lang="en-US" dirty="0">
                <a:hlinkClick r:id="rId2"/>
              </a:rPr>
              <a:t>Latin</a:t>
            </a:r>
            <a:r>
              <a:rPr lang="en-US" dirty="0"/>
              <a:t>] </a:t>
            </a:r>
            <a:r>
              <a:rPr lang="en-US" dirty="0" err="1"/>
              <a:t>Saturninus</a:t>
            </a:r>
            <a:r>
              <a:rPr lang="en-US" dirty="0"/>
              <a:t> the governor read aloud the sentence from a tablet: “Concerning </a:t>
            </a:r>
            <a:r>
              <a:rPr lang="en-US" dirty="0" err="1"/>
              <a:t>Speratus</a:t>
            </a:r>
            <a:r>
              <a:rPr lang="en-US" dirty="0"/>
              <a:t>, </a:t>
            </a:r>
            <a:r>
              <a:rPr lang="en-US" dirty="0" err="1"/>
              <a:t>Nartzalus</a:t>
            </a:r>
            <a:r>
              <a:rPr lang="en-US" dirty="0"/>
              <a:t>, </a:t>
            </a:r>
            <a:r>
              <a:rPr lang="en-US" dirty="0" err="1"/>
              <a:t>Cittinus</a:t>
            </a:r>
            <a:r>
              <a:rPr lang="en-US" dirty="0"/>
              <a:t>, </a:t>
            </a:r>
            <a:r>
              <a:rPr lang="en-US" dirty="0" err="1"/>
              <a:t>Donata</a:t>
            </a:r>
            <a:r>
              <a:rPr lang="en-US" dirty="0"/>
              <a:t>, </a:t>
            </a:r>
            <a:r>
              <a:rPr lang="en-US" dirty="0" err="1"/>
              <a:t>Vestia</a:t>
            </a:r>
            <a:r>
              <a:rPr lang="en-US" dirty="0"/>
              <a:t>, Secunda and the others who have confessed that they live according to the Christian religion: because </a:t>
            </a:r>
            <a:r>
              <a:rPr lang="en-US" dirty="0" err="1"/>
              <a:t>inspite</a:t>
            </a:r>
            <a:r>
              <a:rPr lang="en-US" dirty="0"/>
              <a:t> of the opportunity given to them to return to the Roman way of life, they have stubbornly persisted in maintaining theirs, I have decided that they be put to the sword</a:t>
            </a:r>
            <a:r>
              <a:rPr lang="en-US" dirty="0" smtClean="0"/>
              <a:t>.”</a:t>
            </a:r>
          </a:p>
          <a:p>
            <a:pPr fontAlgn="base"/>
            <a:r>
              <a:rPr lang="en-US" b="1" dirty="0"/>
              <a:t>15.</a:t>
            </a:r>
            <a:r>
              <a:rPr lang="en-US" dirty="0"/>
              <a:t> [</a:t>
            </a:r>
            <a:r>
              <a:rPr lang="en-US" dirty="0">
                <a:hlinkClick r:id="rId3"/>
              </a:rPr>
              <a:t>Latin</a:t>
            </a:r>
            <a:r>
              <a:rPr lang="en-US" dirty="0"/>
              <a:t>] </a:t>
            </a:r>
            <a:r>
              <a:rPr lang="en-US" dirty="0" err="1"/>
              <a:t>Speratus</a:t>
            </a:r>
            <a:r>
              <a:rPr lang="en-US" dirty="0"/>
              <a:t> said: “We offer thanks to God.”</a:t>
            </a:r>
          </a:p>
          <a:p>
            <a:r>
              <a:rPr lang="en-US" dirty="0" err="1"/>
              <a:t>Nartzalus</a:t>
            </a:r>
            <a:r>
              <a:rPr lang="en-US" dirty="0"/>
              <a:t> said: “Today we are martyrs in heaven. Thanks to God.”</a:t>
            </a:r>
          </a:p>
        </p:txBody>
      </p:sp>
    </p:spTree>
    <p:extLst>
      <p:ext uri="{BB962C8B-B14F-4D97-AF65-F5344CB8AC3E}">
        <p14:creationId xmlns:p14="http://schemas.microsoft.com/office/powerpoint/2010/main" val="3093659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16.</a:t>
            </a:r>
            <a:r>
              <a:rPr lang="en-US" dirty="0"/>
              <a:t> [</a:t>
            </a:r>
            <a:r>
              <a:rPr lang="en-US" dirty="0">
                <a:hlinkClick r:id="rId2"/>
              </a:rPr>
              <a:t>Latin</a:t>
            </a:r>
            <a:r>
              <a:rPr lang="en-US" dirty="0"/>
              <a:t>] </a:t>
            </a:r>
            <a:r>
              <a:rPr lang="en-US" dirty="0" err="1"/>
              <a:t>Saturninus</a:t>
            </a:r>
            <a:r>
              <a:rPr lang="en-US" dirty="0"/>
              <a:t> the governor ordered a </a:t>
            </a:r>
            <a:r>
              <a:rPr lang="en-US" dirty="0">
                <a:hlinkClick r:id="rId3"/>
              </a:rPr>
              <a:t>herald</a:t>
            </a:r>
            <a:r>
              <a:rPr lang="en-US" dirty="0"/>
              <a:t> to declare his sentence: “I have ordered </a:t>
            </a:r>
            <a:r>
              <a:rPr lang="en-US" dirty="0" err="1"/>
              <a:t>Speratus</a:t>
            </a:r>
            <a:r>
              <a:rPr lang="en-US" dirty="0"/>
              <a:t>, </a:t>
            </a:r>
            <a:r>
              <a:rPr lang="en-US" dirty="0" err="1"/>
              <a:t>Nartzalus</a:t>
            </a:r>
            <a:r>
              <a:rPr lang="en-US" dirty="0"/>
              <a:t>, </a:t>
            </a:r>
            <a:r>
              <a:rPr lang="en-US" dirty="0" err="1"/>
              <a:t>Cittinus</a:t>
            </a:r>
            <a:r>
              <a:rPr lang="en-US" dirty="0"/>
              <a:t>, </a:t>
            </a:r>
            <a:r>
              <a:rPr lang="en-US" dirty="0" err="1"/>
              <a:t>Veturius</a:t>
            </a:r>
            <a:r>
              <a:rPr lang="en-US" dirty="0"/>
              <a:t>, Felix, </a:t>
            </a:r>
            <a:r>
              <a:rPr lang="en-US" dirty="0" err="1"/>
              <a:t>Aquilinus</a:t>
            </a:r>
            <a:r>
              <a:rPr lang="en-US" dirty="0"/>
              <a:t>, </a:t>
            </a:r>
            <a:r>
              <a:rPr lang="en-US" dirty="0" err="1"/>
              <a:t>Laetantius</a:t>
            </a:r>
            <a:r>
              <a:rPr lang="en-US" dirty="0"/>
              <a:t>, </a:t>
            </a:r>
            <a:r>
              <a:rPr lang="en-US" dirty="0" err="1"/>
              <a:t>Januaria</a:t>
            </a:r>
            <a:r>
              <a:rPr lang="en-US" dirty="0"/>
              <a:t>, </a:t>
            </a:r>
            <a:r>
              <a:rPr lang="en-US" dirty="0" err="1"/>
              <a:t>Generosa</a:t>
            </a:r>
            <a:r>
              <a:rPr lang="en-US" dirty="0"/>
              <a:t>, </a:t>
            </a:r>
            <a:r>
              <a:rPr lang="en-US" dirty="0" err="1"/>
              <a:t>Vestia</a:t>
            </a:r>
            <a:r>
              <a:rPr lang="en-US" dirty="0"/>
              <a:t>, </a:t>
            </a:r>
            <a:r>
              <a:rPr lang="en-US" dirty="0" err="1"/>
              <a:t>Donata</a:t>
            </a:r>
            <a:r>
              <a:rPr lang="en-US" dirty="0"/>
              <a:t> and Secunda, to be </a:t>
            </a:r>
            <a:r>
              <a:rPr lang="en-US" dirty="0" err="1" smtClean="0"/>
              <a:t>execu</a:t>
            </a:r>
            <a:endParaRPr lang="en-US" dirty="0" smtClean="0"/>
          </a:p>
          <a:p>
            <a:pPr fontAlgn="base"/>
            <a:r>
              <a:rPr lang="en-US" b="1" dirty="0"/>
              <a:t>17.</a:t>
            </a:r>
            <a:r>
              <a:rPr lang="en-US" dirty="0"/>
              <a:t> [</a:t>
            </a:r>
            <a:r>
              <a:rPr lang="en-US" dirty="0">
                <a:hlinkClick r:id="rId4"/>
              </a:rPr>
              <a:t>Latin</a:t>
            </a:r>
            <a:r>
              <a:rPr lang="en-US" dirty="0"/>
              <a:t>] All said: “Thanks to God.”</a:t>
            </a:r>
          </a:p>
          <a:p>
            <a:pPr fontAlgn="base"/>
            <a:r>
              <a:rPr lang="en-US" dirty="0"/>
              <a:t>And immediately they were decapitated for the name of Christ.</a:t>
            </a:r>
          </a:p>
          <a:p>
            <a:r>
              <a:rPr lang="en-US" dirty="0" err="1"/>
              <a:t>Amen.</a:t>
            </a:r>
            <a:r>
              <a:rPr lang="en-US" dirty="0" err="1" smtClean="0"/>
              <a:t>ted</a:t>
            </a:r>
            <a:r>
              <a:rPr lang="en-US" dirty="0"/>
              <a:t>.”</a:t>
            </a:r>
          </a:p>
        </p:txBody>
      </p:sp>
    </p:spTree>
    <p:extLst>
      <p:ext uri="{BB962C8B-B14F-4D97-AF65-F5344CB8AC3E}">
        <p14:creationId xmlns:p14="http://schemas.microsoft.com/office/powerpoint/2010/main" val="2349384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and Lesson for the Church for Today</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098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Pliny’s Letter to Trajan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Soon accusations spread, as usually happens, because of the proceedings going on, and several incidents occurred. An anonymous document was published containing the names of many persons. Those who denied that they were or had been Christians, when they invoked the gods in words dictated by me, offered prayer with incense and wine to your image, which I had ordered to be brought for this purpose together with statues of the gods, and moreover cursed Christ--none of which those who are really Christians, it is said, can be forced to do--these I thought should be discharged. Others named by the informer declared that they were Christians, but then denied it, asserting that they had been but had ceased to be, some three years before, others many years, some as much as twenty-five years. They all worshipped your image and the statues of the gods, and cursed Christ.</a:t>
            </a:r>
          </a:p>
          <a:p>
            <a:endParaRPr lang="en-US" dirty="0"/>
          </a:p>
        </p:txBody>
      </p:sp>
    </p:spTree>
    <p:extLst>
      <p:ext uri="{BB962C8B-B14F-4D97-AF65-F5344CB8AC3E}">
        <p14:creationId xmlns:p14="http://schemas.microsoft.com/office/powerpoint/2010/main" val="1298255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Pliny’s Letter to Trajan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They asserted, however, that the sum and substance of their fault or error had been that they were accustomed to meet on a fixed day before dawn and sing responsively a hymn to Christ as to a god, and to bind themselves by oath, not to some crime, but not to commit fraud, theft, or adultery, not falsify their trust, nor to refuse to return a trust when called upon to do so. When this was over, it was their custom to depart and to assemble again to partake of food--but ordinary and innocent food. Even this, they affirmed, they had ceased to do after my edict by which, in accordance with your instructions, I had forbidden political associations. Accordingly, I judged it all the more necessary to find out what the truth was by torturing two female slaves who were called deaconesses. But I discovered nothing else but depraved, excessive superstition.</a:t>
            </a:r>
          </a:p>
          <a:p>
            <a:endParaRPr lang="en-US" dirty="0"/>
          </a:p>
        </p:txBody>
      </p:sp>
    </p:spTree>
    <p:extLst>
      <p:ext uri="{BB962C8B-B14F-4D97-AF65-F5344CB8AC3E}">
        <p14:creationId xmlns:p14="http://schemas.microsoft.com/office/powerpoint/2010/main" val="126343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Pliny’s Letter to Trajan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 therefore postponed the investigation and hastened to consult you. For the matter seemed to me to warrant consulting you, especially because of the number involved. For many persons of every age, every rank, and also of both sexes are and will be endangered. For the contagion of this superstition has spread not only to the cities but also to the villages and farms. But it seems possible to check and cure it. It is certainly quite clear that the temples, which had been almost deserted, have begun to be frequented, that the established religious rites, long neglected, are being resumed, and that from everywhere sacrificial animals are coming, for which until now very few purchasers could be found. Hence it is easy to imagine what a multitude of people can be reformed if an opportunity for repentance is afforded.</a:t>
            </a:r>
          </a:p>
          <a:p>
            <a:endParaRPr lang="en-US" dirty="0"/>
          </a:p>
        </p:txBody>
      </p:sp>
    </p:spTree>
    <p:extLst>
      <p:ext uri="{BB962C8B-B14F-4D97-AF65-F5344CB8AC3E}">
        <p14:creationId xmlns:p14="http://schemas.microsoft.com/office/powerpoint/2010/main" val="356052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Trajan’s Response</a:t>
            </a:r>
            <a:endParaRPr lang="en-US" dirty="0"/>
          </a:p>
        </p:txBody>
      </p:sp>
      <p:sp>
        <p:nvSpPr>
          <p:cNvPr id="3" name="Content Placeholder 2"/>
          <p:cNvSpPr>
            <a:spLocks noGrp="1"/>
          </p:cNvSpPr>
          <p:nvPr>
            <p:ph idx="1"/>
          </p:nvPr>
        </p:nvSpPr>
        <p:spPr/>
        <p:txBody>
          <a:bodyPr/>
          <a:lstStyle/>
          <a:p>
            <a:r>
              <a:rPr lang="en-US" dirty="0"/>
              <a:t>You observed proper procedure, my dear Pliny, in sifting the cases of those who had been denounced to you as Christians. For it is not possible to lay down any general rule to serve as a kind of fixed standard. They are not to be sought out; if they are denounced and proved guilty, they are to be punished, with this reservation, that whoever denies that he is a Christian and really proves it--that is, by worshiping our gods--even though he was under suspicion in the past, shall obtain pardon through repentance. But anonymously posted accusations ought to have no place in any prosecution. For this is both a dangerous kind of precedent and out of keeping with the spirit of our age.</a:t>
            </a:r>
          </a:p>
        </p:txBody>
      </p:sp>
    </p:spTree>
    <p:extLst>
      <p:ext uri="{BB962C8B-B14F-4D97-AF65-F5344CB8AC3E}">
        <p14:creationId xmlns:p14="http://schemas.microsoft.com/office/powerpoint/2010/main" val="3827637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Trajan’s Response</a:t>
            </a:r>
            <a:endParaRPr lang="en-US" dirty="0"/>
          </a:p>
        </p:txBody>
      </p:sp>
      <p:sp>
        <p:nvSpPr>
          <p:cNvPr id="3" name="Content Placeholder 2"/>
          <p:cNvSpPr>
            <a:spLocks noGrp="1"/>
          </p:cNvSpPr>
          <p:nvPr>
            <p:ph idx="1"/>
          </p:nvPr>
        </p:nvSpPr>
        <p:spPr/>
        <p:txBody>
          <a:bodyPr/>
          <a:lstStyle/>
          <a:p>
            <a:r>
              <a:rPr lang="en-US" dirty="0" smtClean="0"/>
              <a:t>Christians should not be sought out for </a:t>
            </a:r>
            <a:r>
              <a:rPr lang="en-US" dirty="0"/>
              <a:t>trial.</a:t>
            </a:r>
          </a:p>
          <a:p>
            <a:r>
              <a:rPr lang="en-US" dirty="0" smtClean="0"/>
              <a:t>Christians must be punished if, after being accused, they are found guilty of being Christian (the </a:t>
            </a:r>
            <a:r>
              <a:rPr lang="en-US" i="1" dirty="0" err="1" smtClean="0"/>
              <a:t>nomen</a:t>
            </a:r>
            <a:r>
              <a:rPr lang="en-US" dirty="0" smtClean="0"/>
              <a:t> was enough to convict)</a:t>
            </a:r>
            <a:endParaRPr lang="en-US" dirty="0"/>
          </a:p>
          <a:p>
            <a:r>
              <a:rPr lang="en-US" dirty="0"/>
              <a:t>If the accused deny they are Christians and show proof that they </a:t>
            </a:r>
            <a:r>
              <a:rPr lang="en-US" dirty="0" smtClean="0"/>
              <a:t>are not Christians </a:t>
            </a:r>
            <a:r>
              <a:rPr lang="en-US" dirty="0"/>
              <a:t>by worshipping the gods, then they must be </a:t>
            </a:r>
            <a:r>
              <a:rPr lang="en-US" dirty="0" smtClean="0"/>
              <a:t>pardoned (note – it is not emperor worship but civil religion of which they are accused of violating).</a:t>
            </a:r>
            <a:endParaRPr lang="en-US" dirty="0"/>
          </a:p>
          <a:p>
            <a:r>
              <a:rPr lang="en-US" dirty="0"/>
              <a:t>Anonymous accusations </a:t>
            </a:r>
            <a:r>
              <a:rPr lang="en-US" dirty="0" smtClean="0"/>
              <a:t>are not to be entertained.</a:t>
            </a:r>
            <a:endParaRPr lang="en-US" dirty="0"/>
          </a:p>
          <a:p>
            <a:endParaRPr lang="en-US" dirty="0"/>
          </a:p>
        </p:txBody>
      </p:sp>
    </p:spTree>
    <p:extLst>
      <p:ext uri="{BB962C8B-B14F-4D97-AF65-F5344CB8AC3E}">
        <p14:creationId xmlns:p14="http://schemas.microsoft.com/office/powerpoint/2010/main" val="253961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1327</TotalTime>
  <Words>3892</Words>
  <Application>Microsoft Office PowerPoint</Application>
  <PresentationFormat>Widescreen</PresentationFormat>
  <Paragraphs>238</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Light</vt:lpstr>
      <vt:lpstr>inherit</vt:lpstr>
      <vt:lpstr>pt sans</vt:lpstr>
      <vt:lpstr>pt serif</vt:lpstr>
      <vt:lpstr>Office Theme</vt:lpstr>
      <vt:lpstr>2nd and 3rd Century – Age of the Apologists and Heresiologists (150 to 250 AD)</vt:lpstr>
      <vt:lpstr>Key Events and Places</vt:lpstr>
      <vt:lpstr>Key Events</vt:lpstr>
      <vt:lpstr>Pliny’s Letter to Trajan (112 AD) </vt:lpstr>
      <vt:lpstr>Pliny’s Letter to Trajan</vt:lpstr>
      <vt:lpstr>Pliny’s Letter to Trajan</vt:lpstr>
      <vt:lpstr>Pliny’s Letter to Trajan</vt:lpstr>
      <vt:lpstr>Trajan’s Response</vt:lpstr>
      <vt:lpstr>Trajan’s Response</vt:lpstr>
      <vt:lpstr>Other Key Events</vt:lpstr>
      <vt:lpstr>Key Places</vt:lpstr>
      <vt:lpstr>Key Events</vt:lpstr>
      <vt:lpstr>Key Events</vt:lpstr>
      <vt:lpstr>Key Events</vt:lpstr>
      <vt:lpstr>Key Events</vt:lpstr>
      <vt:lpstr>Key People</vt:lpstr>
      <vt:lpstr>Key People and Places</vt:lpstr>
      <vt:lpstr>Justin Martyr (Rome 100-165 AD)</vt:lpstr>
      <vt:lpstr>Justin Martyr (Rome 100-165 AD)</vt:lpstr>
      <vt:lpstr>Justin and the Sacraments (Baptism) – Apology 61</vt:lpstr>
      <vt:lpstr>Justin and the Sacraments (Eucharist) – Apology 65</vt:lpstr>
      <vt:lpstr>Justin and the Sacraments (Eucharist)</vt:lpstr>
      <vt:lpstr>Justin on Worship – Apology 67</vt:lpstr>
      <vt:lpstr>Justin on Worship – Apology 67</vt:lpstr>
      <vt:lpstr>Irenaeus of Lyon (Lugdunum/Gaul/France) 130-202</vt:lpstr>
      <vt:lpstr>Tertullian of Carthage (160-220)</vt:lpstr>
      <vt:lpstr>Tertullian of Carthage (160-220)</vt:lpstr>
      <vt:lpstr>Clement of Alexandria (ca. 150-215)</vt:lpstr>
      <vt:lpstr>Clement of Alexandria (ca. 150-215)</vt:lpstr>
      <vt:lpstr>Origen of Alexandria (184-254)</vt:lpstr>
      <vt:lpstr>Origen of Alexandria (184-254)</vt:lpstr>
      <vt:lpstr>Cyprian of Carthage (ca. 210-258)</vt:lpstr>
      <vt:lpstr>Cyprian of Carthage (ca. 210-258)</vt:lpstr>
      <vt:lpstr>Cyprian of Carthage (ca. 210-258)</vt:lpstr>
      <vt:lpstr>Key  Issues</vt:lpstr>
      <vt:lpstr>Key Issues</vt:lpstr>
      <vt:lpstr>More False Teachings to Contend With</vt:lpstr>
      <vt:lpstr>Church Becoming Stronger</vt:lpstr>
      <vt:lpstr> Church Becoming Stronger</vt:lpstr>
      <vt:lpstr>Scilli Marytrdom Account</vt:lpstr>
      <vt:lpstr>PowerPoint Presentation</vt:lpstr>
      <vt:lpstr>PowerPoint Presentation</vt:lpstr>
      <vt:lpstr>PowerPoint Presentation</vt:lpstr>
      <vt:lpstr>PowerPoint Presentation</vt:lpstr>
      <vt:lpstr>PowerPoint Presentation</vt:lpstr>
      <vt:lpstr>PowerPoint Presentation</vt:lpstr>
      <vt:lpstr>Review and Lesson for the Church for Today</vt:lpstr>
    </vt:vector>
  </TitlesOfParts>
  <Company>CSL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and 3rd Century – Age of the Apologists and Heresiologists (150 to 250 AD)</dc:title>
  <dc:creator>Elowsky, Joel</dc:creator>
  <cp:lastModifiedBy>Elowsky, Joel</cp:lastModifiedBy>
  <cp:revision>24</cp:revision>
  <dcterms:created xsi:type="dcterms:W3CDTF">2019-08-08T20:23:08Z</dcterms:created>
  <dcterms:modified xsi:type="dcterms:W3CDTF">2020-01-29T22:40:58Z</dcterms:modified>
</cp:coreProperties>
</file>